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handoutMasterIdLst>
    <p:handoutMasterId r:id="rId14"/>
  </p:handoutMasterIdLst>
  <p:sldIdLst>
    <p:sldId id="261" r:id="rId5"/>
    <p:sldId id="263" r:id="rId6"/>
    <p:sldId id="264" r:id="rId7"/>
    <p:sldId id="265" r:id="rId8"/>
    <p:sldId id="266" r:id="rId9"/>
    <p:sldId id="267" r:id="rId10"/>
    <p:sldId id="269" r:id="rId11"/>
    <p:sldId id="268" r:id="rId12"/>
  </p:sldIdLst>
  <p:sldSz cx="12192000" cy="6858000"/>
  <p:notesSz cx="6858000" cy="9144000"/>
  <p:defaultTextStyle>
    <a:defPPr rtl="0">
      <a:defRPr lang="it-it"/>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582" autoAdjust="0"/>
    <p:restoredTop sz="94660"/>
  </p:normalViewPr>
  <p:slideViewPr>
    <p:cSldViewPr snapToGrid="0">
      <p:cViewPr varScale="1">
        <p:scale>
          <a:sx n="136" d="100"/>
          <a:sy n="136" d="100"/>
        </p:scale>
        <p:origin x="272" y="200"/>
      </p:cViewPr>
      <p:guideLst/>
    </p:cSldViewPr>
  </p:slideViewPr>
  <p:notesTextViewPr>
    <p:cViewPr>
      <p:scale>
        <a:sx n="1" d="1"/>
        <a:sy n="1" d="1"/>
      </p:scale>
      <p:origin x="0" y="0"/>
    </p:cViewPr>
  </p:notesTextViewPr>
  <p:notesViewPr>
    <p:cSldViewPr snapToGrid="0">
      <p:cViewPr varScale="1">
        <p:scale>
          <a:sx n="86" d="100"/>
          <a:sy n="86" d="100"/>
        </p:scale>
        <p:origin x="385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a:extLst>
              <a:ext uri="{FF2B5EF4-FFF2-40B4-BE49-F238E27FC236}">
                <a16:creationId xmlns:a16="http://schemas.microsoft.com/office/drawing/2014/main" id="{B159839C-F7BD-49E5-938D-E50928D2374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a:extLst>
              <a:ext uri="{FF2B5EF4-FFF2-40B4-BE49-F238E27FC236}">
                <a16:creationId xmlns:a16="http://schemas.microsoft.com/office/drawing/2014/main" id="{F885DEB2-3D58-4F27-9E46-BEA0BFDEC67A}"/>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8CA1FE6-24EA-4C8A-B1EB-7DA020B7423E}" type="datetime1">
              <a:rPr lang="it-IT" smtClean="0"/>
              <a:t>26/02/22</a:t>
            </a:fld>
            <a:endParaRPr lang="it-IT"/>
          </a:p>
        </p:txBody>
      </p:sp>
      <p:sp>
        <p:nvSpPr>
          <p:cNvPr id="4" name="Segnaposto piè di pagina 3">
            <a:extLst>
              <a:ext uri="{FF2B5EF4-FFF2-40B4-BE49-F238E27FC236}">
                <a16:creationId xmlns:a16="http://schemas.microsoft.com/office/drawing/2014/main" id="{C7781359-F892-40DA-8D43-1D8743C32FE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5" name="Segnaposto numero diapositiva 4">
            <a:extLst>
              <a:ext uri="{FF2B5EF4-FFF2-40B4-BE49-F238E27FC236}">
                <a16:creationId xmlns:a16="http://schemas.microsoft.com/office/drawing/2014/main" id="{83BF0346-7CA4-43F8-84F2-89B4BC27EF4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D8E6842-82CC-4783-88C6-53287C37A5E7}" type="slidenum">
              <a:rPr lang="it-IT" smtClean="0"/>
              <a:t>‹N›</a:t>
            </a:fld>
            <a:endParaRPr lang="it-IT"/>
          </a:p>
        </p:txBody>
      </p:sp>
    </p:spTree>
    <p:extLst>
      <p:ext uri="{BB962C8B-B14F-4D97-AF65-F5344CB8AC3E}">
        <p14:creationId xmlns:p14="http://schemas.microsoft.com/office/powerpoint/2010/main" val="4095761877"/>
      </p:ext>
    </p:extLst>
  </p:cSld>
  <p:clrMap bg1="lt1" tx1="dk1" bg2="lt2" tx2="dk2" accent1="accent1" accent2="accent2" accent3="accent3" accent4="accent4" accent5="accent5" accent6="accent6" hlink="hlink" folHlink="folHlink"/>
  <p:hf hdr="0" ftr="0" dt="0"/>
</p:handoutMaster>
</file>

<file path=ppt/media/audio1.wav>
</file>

<file path=ppt/media/image1.jpeg>
</file>

<file path=ppt/media/image10.png>
</file>

<file path=ppt/media/image11.png>
</file>

<file path=ppt/media/image12.png>
</file>

<file path=ppt/media/image13.JP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t-IT" noProof="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5922181F-7101-4AB5-B761-68836BBA02B5}" type="datetime1">
              <a:rPr lang="it-IT" noProof="0" smtClean="0"/>
              <a:t>26/02/22</a:t>
            </a:fld>
            <a:endParaRPr lang="it-IT" noProof="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t-IT" noProof="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t-IT" noProof="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C275CD8D-B1D9-4658-A4F0-38CA8D83ED5D}" type="slidenum">
              <a:rPr lang="it-IT" noProof="0" smtClean="0"/>
              <a:t>‹N›</a:t>
            </a:fld>
            <a:endParaRPr lang="it-IT" noProof="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5"/>
          </p:nvPr>
        </p:nvSpPr>
        <p:spPr/>
        <p:txBody>
          <a:bodyPr/>
          <a:lstStyle/>
          <a:p>
            <a:pPr rtl="0"/>
            <a:fld id="{C275CD8D-B1D9-4658-A4F0-38CA8D83ED5D}" type="slidenum">
              <a:rPr lang="it-IT" smtClean="0"/>
              <a:t>1</a:t>
            </a:fld>
            <a:endParaRPr lang="it-IT"/>
          </a:p>
        </p:txBody>
      </p:sp>
    </p:spTree>
    <p:extLst>
      <p:ext uri="{BB962C8B-B14F-4D97-AF65-F5344CB8AC3E}">
        <p14:creationId xmlns:p14="http://schemas.microsoft.com/office/powerpoint/2010/main" val="356725911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pic>
        <p:nvPicPr>
          <p:cNvPr id="66" name="Immagin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uppo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ttangolo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igura a mano libera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igura a mano libera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ttangolo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igura a mano libera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igura a mano libera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igura a mano libera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igura a mano libera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igura a mano libera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igura a mano libera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igura a mano libera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igura a mano libera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igura a mano libera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igura a mano libera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igura a mano libera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igura a mano libera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igura a mano libera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igura a mano libera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igura a mano libera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igura a mano libera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igura a mano libera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igura a mano libera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igura a mano libera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igura a mano libera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igura a mano libera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igura a mano libera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igura a mano libera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igura a mano libera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ttangolo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igura a mano libera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igura a mano libera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igura a mano libera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igura a mano libera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igura a mano libera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igura a mano libera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igura a mano libera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igura a mano libera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igura a mano libera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igura a mano libera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igura a mano libera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ttangolo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igura a mano libera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igura a mano libera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igura a mano libera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igura a mano libera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igura a mano libera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igura a mano libera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igura a mano libera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igura a mano libera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igura a mano libera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igura a mano libera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igura a mano libera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igura a mano libera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igura a mano libera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olo 1"/>
          <p:cNvSpPr>
            <a:spLocks noGrp="1"/>
          </p:cNvSpPr>
          <p:nvPr>
            <p:ph type="ctrTitle"/>
          </p:nvPr>
        </p:nvSpPr>
        <p:spPr>
          <a:xfrm>
            <a:off x="1876424" y="1122363"/>
            <a:ext cx="8791575" cy="2387600"/>
          </a:xfrm>
        </p:spPr>
        <p:txBody>
          <a:bodyPr rtlCol="0" anchor="b">
            <a:normAutofit/>
          </a:bodyPr>
          <a:lstStyle>
            <a:lvl1pPr algn="l">
              <a:defRPr sz="4800"/>
            </a:lvl1pPr>
          </a:lstStyle>
          <a:p>
            <a:pPr rtl="0"/>
            <a:r>
              <a:rPr lang="it-IT" noProof="0"/>
              <a:t>Fare clic per modificare lo stile del titolo dello schema</a:t>
            </a:r>
          </a:p>
        </p:txBody>
      </p:sp>
      <p:sp>
        <p:nvSpPr>
          <p:cNvPr id="3" name="Sottotitolo 2"/>
          <p:cNvSpPr>
            <a:spLocks noGrp="1"/>
          </p:cNvSpPr>
          <p:nvPr>
            <p:ph type="subTitle" idx="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it-IT" noProof="0"/>
              <a:t>Fare clic per modificare lo stile del sottotitolo dello schema</a:t>
            </a:r>
          </a:p>
        </p:txBody>
      </p:sp>
      <p:sp>
        <p:nvSpPr>
          <p:cNvPr id="4" name="Segnaposto data 3"/>
          <p:cNvSpPr>
            <a:spLocks noGrp="1"/>
          </p:cNvSpPr>
          <p:nvPr>
            <p:ph type="dt" sz="half" idx="10"/>
          </p:nvPr>
        </p:nvSpPr>
        <p:spPr>
          <a:xfrm>
            <a:off x="7077511" y="5410201"/>
            <a:ext cx="2743200" cy="365125"/>
          </a:xfrm>
        </p:spPr>
        <p:txBody>
          <a:bodyPr rtlCol="0"/>
          <a:lstStyle/>
          <a:p>
            <a:pPr rtl="0"/>
            <a:fld id="{23FBDE1C-3E23-4D72-9753-B4EF5FB360A1}" type="datetime1">
              <a:rPr lang="it-IT" noProof="0" smtClean="0"/>
              <a:t>26/02/22</a:t>
            </a:fld>
            <a:endParaRPr lang="it-IT" noProof="0"/>
          </a:p>
        </p:txBody>
      </p:sp>
      <p:sp>
        <p:nvSpPr>
          <p:cNvPr id="5" name="Segnaposto piè di pagina 4"/>
          <p:cNvSpPr>
            <a:spLocks noGrp="1"/>
          </p:cNvSpPr>
          <p:nvPr>
            <p:ph type="ftr" sz="quarter" idx="11"/>
          </p:nvPr>
        </p:nvSpPr>
        <p:spPr>
          <a:xfrm>
            <a:off x="1876424" y="5410201"/>
            <a:ext cx="5124886" cy="365125"/>
          </a:xfrm>
        </p:spPr>
        <p:txBody>
          <a:bodyPr rtlCol="0"/>
          <a:lstStyle/>
          <a:p>
            <a:pPr rtl="0"/>
            <a:endParaRPr lang="it-IT" noProof="0"/>
          </a:p>
        </p:txBody>
      </p:sp>
      <p:sp>
        <p:nvSpPr>
          <p:cNvPr id="6" name="Segnaposto numero diapositiva 5"/>
          <p:cNvSpPr>
            <a:spLocks noGrp="1"/>
          </p:cNvSpPr>
          <p:nvPr>
            <p:ph type="sldNum" sz="quarter" idx="12"/>
          </p:nvPr>
        </p:nvSpPr>
        <p:spPr>
          <a:xfrm>
            <a:off x="9896911" y="5410199"/>
            <a:ext cx="771089" cy="365125"/>
          </a:xfrm>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magine panoramica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141410" y="4304664"/>
            <a:ext cx="9912355" cy="819355"/>
          </a:xfrm>
        </p:spPr>
        <p:txBody>
          <a:bodyPr rtlCol="0" anchor="b">
            <a:normAutofit/>
          </a:bodyPr>
          <a:lstStyle>
            <a:lvl1pPr>
              <a:defRPr sz="3200"/>
            </a:lvl1pPr>
          </a:lstStyle>
          <a:p>
            <a:pPr rtl="0"/>
            <a:r>
              <a:rPr lang="it-IT" noProof="0"/>
              <a:t>Fare clic per modificare lo stile del titolo dello schema</a:t>
            </a:r>
          </a:p>
        </p:txBody>
      </p:sp>
      <p:sp>
        <p:nvSpPr>
          <p:cNvPr id="3" name="Segnaposto immagine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it-IT" noProof="0"/>
              <a:t>Fare clic sull'icona per inserire un'immagine</a:t>
            </a:r>
          </a:p>
        </p:txBody>
      </p:sp>
      <p:sp>
        <p:nvSpPr>
          <p:cNvPr id="4" name="Segnaposto testo 3"/>
          <p:cNvSpPr>
            <a:spLocks noGrp="1"/>
          </p:cNvSpPr>
          <p:nvPr>
            <p:ph type="body" sz="half" idx="2" hasCustomPrompt="1"/>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lo stile del titolo</a:t>
            </a:r>
          </a:p>
        </p:txBody>
      </p:sp>
      <p:sp>
        <p:nvSpPr>
          <p:cNvPr id="5" name="Segnaposto data 4"/>
          <p:cNvSpPr>
            <a:spLocks noGrp="1"/>
          </p:cNvSpPr>
          <p:nvPr>
            <p:ph type="dt" sz="half" idx="10"/>
          </p:nvPr>
        </p:nvSpPr>
        <p:spPr/>
        <p:txBody>
          <a:bodyPr rtlCol="0"/>
          <a:lstStyle/>
          <a:p>
            <a:pPr rtl="0"/>
            <a:fld id="{A39577CA-5A09-41ED-A164-84368F874A4B}" type="datetime1">
              <a:rPr lang="it-IT" noProof="0" smtClean="0"/>
              <a:t>26/02/22</a:t>
            </a:fld>
            <a:endParaRPr lang="it-IT" noProof="0"/>
          </a:p>
        </p:txBody>
      </p:sp>
      <p:sp>
        <p:nvSpPr>
          <p:cNvPr id="6" name="Segnaposto piè di pagina 5"/>
          <p:cNvSpPr>
            <a:spLocks noGrp="1"/>
          </p:cNvSpPr>
          <p:nvPr>
            <p:ph type="ftr" sz="quarter" idx="11"/>
          </p:nvPr>
        </p:nvSpPr>
        <p:spPr/>
        <p:txBody>
          <a:bodyPr rtlCol="0"/>
          <a:lstStyle/>
          <a:p>
            <a:pPr rtl="0"/>
            <a:endParaRPr lang="it-IT" noProof="0"/>
          </a:p>
        </p:txBody>
      </p:sp>
      <p:sp>
        <p:nvSpPr>
          <p:cNvPr id="7" name="Segnaposto numero diapositiva 6"/>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olo e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141456" y="609600"/>
            <a:ext cx="9905955" cy="3429000"/>
          </a:xfrm>
        </p:spPr>
        <p:txBody>
          <a:bodyPr rtlCol="0" anchor="ctr">
            <a:normAutofit/>
          </a:bodyPr>
          <a:lstStyle>
            <a:lvl1pPr>
              <a:defRPr sz="3600"/>
            </a:lvl1pPr>
          </a:lstStyle>
          <a:p>
            <a:pPr rtl="0"/>
            <a:r>
              <a:rPr lang="it-IT" noProof="0"/>
              <a:t>Fare clic per modificare lo stile del titolo dello schema</a:t>
            </a:r>
          </a:p>
        </p:txBody>
      </p:sp>
      <p:sp>
        <p:nvSpPr>
          <p:cNvPr id="4" name="Segnaposto testo 3"/>
          <p:cNvSpPr>
            <a:spLocks noGrp="1"/>
          </p:cNvSpPr>
          <p:nvPr>
            <p:ph type="body" sz="half" idx="2" hasCustomPrompt="1"/>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lo stile del titolo</a:t>
            </a:r>
          </a:p>
        </p:txBody>
      </p:sp>
      <p:sp>
        <p:nvSpPr>
          <p:cNvPr id="5" name="Segnaposto data 4"/>
          <p:cNvSpPr>
            <a:spLocks noGrp="1"/>
          </p:cNvSpPr>
          <p:nvPr>
            <p:ph type="dt" sz="half" idx="10"/>
          </p:nvPr>
        </p:nvSpPr>
        <p:spPr/>
        <p:txBody>
          <a:bodyPr rtlCol="0"/>
          <a:lstStyle/>
          <a:p>
            <a:pPr rtl="0"/>
            <a:fld id="{219F7B80-FF5B-4136-9E65-D5DCEF4C527B}" type="datetime1">
              <a:rPr lang="it-IT" noProof="0" smtClean="0"/>
              <a:t>26/02/22</a:t>
            </a:fld>
            <a:endParaRPr lang="it-IT" noProof="0"/>
          </a:p>
        </p:txBody>
      </p:sp>
      <p:sp>
        <p:nvSpPr>
          <p:cNvPr id="6" name="Segnaposto piè di pagina 5"/>
          <p:cNvSpPr>
            <a:spLocks noGrp="1"/>
          </p:cNvSpPr>
          <p:nvPr>
            <p:ph type="ftr" sz="quarter" idx="11"/>
          </p:nvPr>
        </p:nvSpPr>
        <p:spPr/>
        <p:txBody>
          <a:bodyPr rtlCol="0"/>
          <a:lstStyle/>
          <a:p>
            <a:pPr rtl="0"/>
            <a:endParaRPr lang="it-IT" noProof="0"/>
          </a:p>
        </p:txBody>
      </p:sp>
      <p:sp>
        <p:nvSpPr>
          <p:cNvPr id="7" name="Segnaposto numero diapositiva 6"/>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zio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446212" y="609599"/>
            <a:ext cx="9302752" cy="2748429"/>
          </a:xfrm>
        </p:spPr>
        <p:txBody>
          <a:bodyPr rtlCol="0" anchor="ctr">
            <a:normAutofit/>
          </a:bodyPr>
          <a:lstStyle>
            <a:lvl1pPr>
              <a:defRPr sz="3600"/>
            </a:lvl1pPr>
          </a:lstStyle>
          <a:p>
            <a:pPr rtl="0"/>
            <a:r>
              <a:rPr lang="it-IT" noProof="0"/>
              <a:t>Fare clic per modificare lo stile del titolo dello schema</a:t>
            </a:r>
          </a:p>
        </p:txBody>
      </p:sp>
      <p:sp>
        <p:nvSpPr>
          <p:cNvPr id="12" name="Segnaposto testo 3"/>
          <p:cNvSpPr>
            <a:spLocks noGrp="1"/>
          </p:cNvSpPr>
          <p:nvPr>
            <p:ph type="body" sz="half" idx="13"/>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gli stili del testo dello schema</a:t>
            </a:r>
          </a:p>
        </p:txBody>
      </p:sp>
      <p:sp>
        <p:nvSpPr>
          <p:cNvPr id="4" name="Segnaposto testo 3"/>
          <p:cNvSpPr>
            <a:spLocks noGrp="1"/>
          </p:cNvSpPr>
          <p:nvPr>
            <p:ph type="body" sz="half" idx="2" hasCustomPrompt="1"/>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lo stile del titolo</a:t>
            </a:r>
          </a:p>
        </p:txBody>
      </p:sp>
      <p:sp>
        <p:nvSpPr>
          <p:cNvPr id="5" name="Segnaposto data 4"/>
          <p:cNvSpPr>
            <a:spLocks noGrp="1"/>
          </p:cNvSpPr>
          <p:nvPr>
            <p:ph type="dt" sz="half" idx="10"/>
          </p:nvPr>
        </p:nvSpPr>
        <p:spPr/>
        <p:txBody>
          <a:bodyPr rtlCol="0"/>
          <a:lstStyle/>
          <a:p>
            <a:pPr rtl="0"/>
            <a:fld id="{75D79612-3B46-4284-A767-A504E7449D1D}" type="datetime1">
              <a:rPr lang="it-IT" noProof="0" smtClean="0"/>
              <a:t>26/02/22</a:t>
            </a:fld>
            <a:endParaRPr lang="it-IT" noProof="0"/>
          </a:p>
        </p:txBody>
      </p:sp>
      <p:sp>
        <p:nvSpPr>
          <p:cNvPr id="6" name="Segnaposto piè di pagina 5"/>
          <p:cNvSpPr>
            <a:spLocks noGrp="1"/>
          </p:cNvSpPr>
          <p:nvPr>
            <p:ph type="ftr" sz="quarter" idx="11"/>
          </p:nvPr>
        </p:nvSpPr>
        <p:spPr/>
        <p:txBody>
          <a:bodyPr rtlCol="0"/>
          <a:lstStyle/>
          <a:p>
            <a:pPr rtl="0"/>
            <a:endParaRPr lang="it-IT" noProof="0"/>
          </a:p>
        </p:txBody>
      </p:sp>
      <p:sp>
        <p:nvSpPr>
          <p:cNvPr id="7" name="Segnaposto numero diapositiva 6"/>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
        <p:nvSpPr>
          <p:cNvPr id="60" name="Casella di testo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it-IT" sz="8000" noProof="0">
                <a:solidFill>
                  <a:schemeClr val="tx1"/>
                </a:solidFill>
                <a:effectLst/>
              </a:rPr>
              <a:t>"</a:t>
            </a:r>
          </a:p>
        </p:txBody>
      </p:sp>
      <p:sp>
        <p:nvSpPr>
          <p:cNvPr id="61" name="Casella di testo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it-IT" sz="80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cheda nome">
    <p:spTree>
      <p:nvGrpSpPr>
        <p:cNvPr id="1" name=""/>
        <p:cNvGrpSpPr/>
        <p:nvPr/>
      </p:nvGrpSpPr>
      <p:grpSpPr>
        <a:xfrm>
          <a:off x="0" y="0"/>
          <a:ext cx="0" cy="0"/>
          <a:chOff x="0" y="0"/>
          <a:chExt cx="0" cy="0"/>
        </a:xfrm>
      </p:grpSpPr>
      <p:sp>
        <p:nvSpPr>
          <p:cNvPr id="2" name="Titolo 1"/>
          <p:cNvSpPr>
            <a:spLocks noGrp="1"/>
          </p:cNvSpPr>
          <p:nvPr>
            <p:ph type="title"/>
          </p:nvPr>
        </p:nvSpPr>
        <p:spPr>
          <a:xfrm>
            <a:off x="1141410" y="2134041"/>
            <a:ext cx="9906001" cy="2511835"/>
          </a:xfrm>
        </p:spPr>
        <p:txBody>
          <a:bodyPr rtlCol="0" anchor="b">
            <a:normAutofit/>
          </a:bodyPr>
          <a:lstStyle>
            <a:lvl1pPr>
              <a:defRPr sz="3600"/>
            </a:lvl1pPr>
          </a:lstStyle>
          <a:p>
            <a:pPr rtl="0"/>
            <a:r>
              <a:rPr lang="it-IT" noProof="0"/>
              <a:t>Fare clic per modificare lo stile del titolo dello schema</a:t>
            </a:r>
          </a:p>
        </p:txBody>
      </p:sp>
      <p:sp>
        <p:nvSpPr>
          <p:cNvPr id="4" name="Segnaposto testo 3"/>
          <p:cNvSpPr>
            <a:spLocks noGrp="1"/>
          </p:cNvSpPr>
          <p:nvPr>
            <p:ph type="body" sz="half" idx="2" hasCustomPrompt="1"/>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lo stile del titolo</a:t>
            </a:r>
          </a:p>
        </p:txBody>
      </p:sp>
      <p:sp>
        <p:nvSpPr>
          <p:cNvPr id="5" name="Segnaposto data 4"/>
          <p:cNvSpPr>
            <a:spLocks noGrp="1"/>
          </p:cNvSpPr>
          <p:nvPr>
            <p:ph type="dt" sz="half" idx="10"/>
          </p:nvPr>
        </p:nvSpPr>
        <p:spPr/>
        <p:txBody>
          <a:bodyPr rtlCol="0"/>
          <a:lstStyle/>
          <a:p>
            <a:pPr rtl="0"/>
            <a:fld id="{DB52887C-36F7-4A94-BF5F-9AD0CB67DF90}" type="datetime1">
              <a:rPr lang="it-IT" noProof="0" smtClean="0"/>
              <a:t>26/02/22</a:t>
            </a:fld>
            <a:endParaRPr lang="it-IT" noProof="0"/>
          </a:p>
        </p:txBody>
      </p:sp>
      <p:sp>
        <p:nvSpPr>
          <p:cNvPr id="6" name="Segnaposto piè di pagina 5"/>
          <p:cNvSpPr>
            <a:spLocks noGrp="1"/>
          </p:cNvSpPr>
          <p:nvPr>
            <p:ph type="ftr" sz="quarter" idx="11"/>
          </p:nvPr>
        </p:nvSpPr>
        <p:spPr/>
        <p:txBody>
          <a:bodyPr rtlCol="0"/>
          <a:lstStyle/>
          <a:p>
            <a:pPr rtl="0"/>
            <a:endParaRPr lang="it-IT" noProof="0"/>
          </a:p>
        </p:txBody>
      </p:sp>
      <p:sp>
        <p:nvSpPr>
          <p:cNvPr id="7" name="Segnaposto numero diapositiva 6"/>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onne">
    <p:spTree>
      <p:nvGrpSpPr>
        <p:cNvPr id="1" name=""/>
        <p:cNvGrpSpPr/>
        <p:nvPr/>
      </p:nvGrpSpPr>
      <p:grpSpPr>
        <a:xfrm>
          <a:off x="0" y="0"/>
          <a:ext cx="0" cy="0"/>
          <a:chOff x="0" y="0"/>
          <a:chExt cx="0" cy="0"/>
        </a:xfrm>
      </p:grpSpPr>
      <p:sp>
        <p:nvSpPr>
          <p:cNvPr id="15" name="Titolo 1"/>
          <p:cNvSpPr>
            <a:spLocks noGrp="1"/>
          </p:cNvSpPr>
          <p:nvPr>
            <p:ph type="title"/>
          </p:nvPr>
        </p:nvSpPr>
        <p:spPr>
          <a:xfrm>
            <a:off x="1141413" y="609600"/>
            <a:ext cx="9905998" cy="1905000"/>
          </a:xfrm>
        </p:spPr>
        <p:txBody>
          <a:bodyPr rtlCol="0"/>
          <a:lstStyle/>
          <a:p>
            <a:pPr rtl="0"/>
            <a:r>
              <a:rPr lang="it-IT" noProof="0"/>
              <a:t>Fare clic per modificare lo stile del titolo dello schema</a:t>
            </a:r>
          </a:p>
        </p:txBody>
      </p:sp>
      <p:sp>
        <p:nvSpPr>
          <p:cNvPr id="7" name="Segnaposto testo 2"/>
          <p:cNvSpPr>
            <a:spLocks noGrp="1"/>
          </p:cNvSpPr>
          <p:nvPr>
            <p:ph type="body" idx="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8" name="Segnaposto testo 3"/>
          <p:cNvSpPr>
            <a:spLocks noGrp="1"/>
          </p:cNvSpPr>
          <p:nvPr>
            <p:ph type="body" sz="half" idx="15"/>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gli stili del testo dello schema</a:t>
            </a:r>
          </a:p>
        </p:txBody>
      </p:sp>
      <p:sp>
        <p:nvSpPr>
          <p:cNvPr id="9" name="Segnaposto testo 4"/>
          <p:cNvSpPr>
            <a:spLocks noGrp="1"/>
          </p:cNvSpPr>
          <p:nvPr>
            <p:ph type="body" sz="quarter" idx="3" hasCustomPrompt="1"/>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lo stile del titolo</a:t>
            </a:r>
          </a:p>
        </p:txBody>
      </p:sp>
      <p:sp>
        <p:nvSpPr>
          <p:cNvPr id="10" name="Segnaposto testo 3"/>
          <p:cNvSpPr>
            <a:spLocks noGrp="1"/>
          </p:cNvSpPr>
          <p:nvPr>
            <p:ph type="body" sz="half" idx="16" hasCustomPrompt="1"/>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lo stile del titolo</a:t>
            </a:r>
          </a:p>
        </p:txBody>
      </p:sp>
      <p:sp>
        <p:nvSpPr>
          <p:cNvPr id="11" name="Segnaposto testo 4"/>
          <p:cNvSpPr>
            <a:spLocks noGrp="1"/>
          </p:cNvSpPr>
          <p:nvPr>
            <p:ph type="body" sz="quarter" idx="13" hasCustomPrompt="1"/>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lo stile del titolo</a:t>
            </a:r>
          </a:p>
        </p:txBody>
      </p:sp>
      <p:sp>
        <p:nvSpPr>
          <p:cNvPr id="12" name="Segnaposto testo 3"/>
          <p:cNvSpPr>
            <a:spLocks noGrp="1"/>
          </p:cNvSpPr>
          <p:nvPr>
            <p:ph type="body" sz="half" idx="17"/>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gli stili del testo dello schema</a:t>
            </a:r>
          </a:p>
        </p:txBody>
      </p:sp>
      <p:sp>
        <p:nvSpPr>
          <p:cNvPr id="3" name="Segnaposto data 2"/>
          <p:cNvSpPr>
            <a:spLocks noGrp="1"/>
          </p:cNvSpPr>
          <p:nvPr>
            <p:ph type="dt" sz="half" idx="10"/>
          </p:nvPr>
        </p:nvSpPr>
        <p:spPr/>
        <p:txBody>
          <a:bodyPr rtlCol="0"/>
          <a:lstStyle/>
          <a:p>
            <a:pPr rtl="0"/>
            <a:fld id="{A00D910D-92A4-4D4E-87E8-CF5990CC8BFA}" type="datetime1">
              <a:rPr lang="it-IT" noProof="0" smtClean="0"/>
              <a:t>26/02/22</a:t>
            </a:fld>
            <a:endParaRPr lang="it-IT" noProof="0"/>
          </a:p>
        </p:txBody>
      </p:sp>
      <p:sp>
        <p:nvSpPr>
          <p:cNvPr id="4" name="Segnaposto piè di pagina 3"/>
          <p:cNvSpPr>
            <a:spLocks noGrp="1"/>
          </p:cNvSpPr>
          <p:nvPr>
            <p:ph type="ftr" sz="quarter" idx="11"/>
          </p:nvPr>
        </p:nvSpPr>
        <p:spPr/>
        <p:txBody>
          <a:bodyPr rtlCol="0"/>
          <a:lstStyle/>
          <a:p>
            <a:pPr rtl="0"/>
            <a:endParaRPr lang="it-IT" noProof="0"/>
          </a:p>
        </p:txBody>
      </p:sp>
      <p:sp>
        <p:nvSpPr>
          <p:cNvPr id="5" name="Segnaposto numero diapositiva 4"/>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onna 3 immagini">
    <p:spTree>
      <p:nvGrpSpPr>
        <p:cNvPr id="1" name=""/>
        <p:cNvGrpSpPr/>
        <p:nvPr/>
      </p:nvGrpSpPr>
      <p:grpSpPr>
        <a:xfrm>
          <a:off x="0" y="0"/>
          <a:ext cx="0" cy="0"/>
          <a:chOff x="0" y="0"/>
          <a:chExt cx="0" cy="0"/>
        </a:xfrm>
      </p:grpSpPr>
      <p:sp>
        <p:nvSpPr>
          <p:cNvPr id="30" name="Titolo 1"/>
          <p:cNvSpPr>
            <a:spLocks noGrp="1"/>
          </p:cNvSpPr>
          <p:nvPr>
            <p:ph type="title"/>
          </p:nvPr>
        </p:nvSpPr>
        <p:spPr>
          <a:xfrm>
            <a:off x="1141411" y="609600"/>
            <a:ext cx="9905999" cy="1905000"/>
          </a:xfrm>
        </p:spPr>
        <p:txBody>
          <a:bodyPr rtlCol="0"/>
          <a:lstStyle/>
          <a:p>
            <a:pPr rtl="0"/>
            <a:r>
              <a:rPr lang="it-IT" noProof="0"/>
              <a:t>Fare clic per modificare lo stile del titolo dello schema</a:t>
            </a:r>
          </a:p>
        </p:txBody>
      </p:sp>
      <p:sp>
        <p:nvSpPr>
          <p:cNvPr id="19" name="Segnaposto testo 2"/>
          <p:cNvSpPr>
            <a:spLocks noGrp="1"/>
          </p:cNvSpPr>
          <p:nvPr>
            <p:ph type="body" idx="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20" name="Segnaposto immagine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it-IT" noProof="0"/>
              <a:t>Fare clic sull'icona per inserire un'immagine</a:t>
            </a:r>
          </a:p>
        </p:txBody>
      </p:sp>
      <p:sp>
        <p:nvSpPr>
          <p:cNvPr id="21" name="Segnaposto testo 3"/>
          <p:cNvSpPr>
            <a:spLocks noGrp="1"/>
          </p:cNvSpPr>
          <p:nvPr>
            <p:ph type="body" sz="half" idx="18" hasCustomPrompt="1"/>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lo stile del titolo</a:t>
            </a:r>
          </a:p>
        </p:txBody>
      </p:sp>
      <p:sp>
        <p:nvSpPr>
          <p:cNvPr id="22" name="Segnaposto testo 4"/>
          <p:cNvSpPr>
            <a:spLocks noGrp="1"/>
          </p:cNvSpPr>
          <p:nvPr>
            <p:ph type="body" sz="quarter" idx="3" hasCustomPrompt="1"/>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lo stile del titolo</a:t>
            </a:r>
          </a:p>
        </p:txBody>
      </p:sp>
      <p:sp>
        <p:nvSpPr>
          <p:cNvPr id="23" name="Segnaposto immagine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it-IT" noProof="0"/>
              <a:t>Fare clic sull'icona per inserire un'immagine</a:t>
            </a:r>
          </a:p>
        </p:txBody>
      </p:sp>
      <p:sp>
        <p:nvSpPr>
          <p:cNvPr id="24" name="Segnaposto testo 3"/>
          <p:cNvSpPr>
            <a:spLocks noGrp="1"/>
          </p:cNvSpPr>
          <p:nvPr>
            <p:ph type="body" sz="half" idx="19"/>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gli stili del testo dello schema</a:t>
            </a:r>
          </a:p>
        </p:txBody>
      </p:sp>
      <p:sp>
        <p:nvSpPr>
          <p:cNvPr id="25" name="Segnaposto testo 4"/>
          <p:cNvSpPr>
            <a:spLocks noGrp="1"/>
          </p:cNvSpPr>
          <p:nvPr>
            <p:ph type="body" sz="quarter" idx="13" hasCustomPrompt="1"/>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lo stile del titolo</a:t>
            </a:r>
          </a:p>
        </p:txBody>
      </p:sp>
      <p:sp>
        <p:nvSpPr>
          <p:cNvPr id="26" name="Segnaposto immagine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it-IT" noProof="0"/>
              <a:t>Fare clic sull'icona per inserire un'immagine</a:t>
            </a:r>
          </a:p>
        </p:txBody>
      </p:sp>
      <p:sp>
        <p:nvSpPr>
          <p:cNvPr id="27" name="Segnaposto testo 3"/>
          <p:cNvSpPr>
            <a:spLocks noGrp="1"/>
          </p:cNvSpPr>
          <p:nvPr>
            <p:ph type="body" sz="half" idx="20"/>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t-IT" noProof="0"/>
              <a:t>Fare clic per modificare gli stili del testo dello schema</a:t>
            </a:r>
          </a:p>
        </p:txBody>
      </p:sp>
      <p:sp>
        <p:nvSpPr>
          <p:cNvPr id="3" name="Segnaposto data 2"/>
          <p:cNvSpPr>
            <a:spLocks noGrp="1"/>
          </p:cNvSpPr>
          <p:nvPr>
            <p:ph type="dt" sz="half" idx="10"/>
          </p:nvPr>
        </p:nvSpPr>
        <p:spPr/>
        <p:txBody>
          <a:bodyPr rtlCol="0"/>
          <a:lstStyle/>
          <a:p>
            <a:pPr rtl="0"/>
            <a:fld id="{8D1E5C89-B3A8-4E4A-8697-CFD0B4984920}" type="datetime1">
              <a:rPr lang="it-IT" noProof="0" smtClean="0"/>
              <a:t>26/02/22</a:t>
            </a:fld>
            <a:endParaRPr lang="it-IT" noProof="0"/>
          </a:p>
        </p:txBody>
      </p:sp>
      <p:sp>
        <p:nvSpPr>
          <p:cNvPr id="4" name="Segnaposto piè di pagina 3"/>
          <p:cNvSpPr>
            <a:spLocks noGrp="1"/>
          </p:cNvSpPr>
          <p:nvPr>
            <p:ph type="ftr" sz="quarter" idx="11"/>
          </p:nvPr>
        </p:nvSpPr>
        <p:spPr/>
        <p:txBody>
          <a:bodyPr rtlCol="0"/>
          <a:lstStyle/>
          <a:p>
            <a:pPr rtl="0"/>
            <a:endParaRPr lang="it-IT" noProof="0"/>
          </a:p>
        </p:txBody>
      </p:sp>
      <p:sp>
        <p:nvSpPr>
          <p:cNvPr id="5" name="Segnaposto numero diapositiva 4"/>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p>
        </p:txBody>
      </p:sp>
      <p:sp>
        <p:nvSpPr>
          <p:cNvPr id="3" name="Segnaposto testo verticale 2"/>
          <p:cNvSpPr>
            <a:spLocks noGrp="1"/>
          </p:cNvSpPr>
          <p:nvPr>
            <p:ph type="body" orient="vert" idx="1"/>
          </p:nvPr>
        </p:nvSpPr>
        <p:spPr/>
        <p:txBody>
          <a:bodyPr vert="eaVert" rtlCol="0" anchor="t"/>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data 3"/>
          <p:cNvSpPr>
            <a:spLocks noGrp="1"/>
          </p:cNvSpPr>
          <p:nvPr>
            <p:ph type="dt" sz="half" idx="10"/>
          </p:nvPr>
        </p:nvSpPr>
        <p:spPr/>
        <p:txBody>
          <a:bodyPr rtlCol="0"/>
          <a:lstStyle/>
          <a:p>
            <a:pPr rtl="0"/>
            <a:fld id="{F1D181C1-3482-4CDD-BE88-72197856663F}" type="datetime1">
              <a:rPr lang="it-IT" noProof="0" smtClean="0"/>
              <a:t>26/02/22</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9042400" y="609599"/>
            <a:ext cx="2005011" cy="5181601"/>
          </a:xfrm>
        </p:spPr>
        <p:txBody>
          <a:bodyPr vert="eaVert" rtlCol="0"/>
          <a:lstStyle/>
          <a:p>
            <a:pPr rtl="0"/>
            <a:r>
              <a:rPr lang="it-IT" noProof="0"/>
              <a:t>Fare clic per modificare lo stile del titolo dello schema</a:t>
            </a:r>
          </a:p>
        </p:txBody>
      </p:sp>
      <p:sp>
        <p:nvSpPr>
          <p:cNvPr id="3" name="Segnaposto testo verticale 2"/>
          <p:cNvSpPr>
            <a:spLocks noGrp="1"/>
          </p:cNvSpPr>
          <p:nvPr>
            <p:ph type="body" orient="vert" idx="1"/>
          </p:nvPr>
        </p:nvSpPr>
        <p:spPr>
          <a:xfrm>
            <a:off x="1141410" y="609599"/>
            <a:ext cx="7748590" cy="5181601"/>
          </a:xfrm>
        </p:spPr>
        <p:txBody>
          <a:bodyPr vert="eaVert"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data 3"/>
          <p:cNvSpPr>
            <a:spLocks noGrp="1"/>
          </p:cNvSpPr>
          <p:nvPr>
            <p:ph type="dt" sz="half" idx="10"/>
          </p:nvPr>
        </p:nvSpPr>
        <p:spPr/>
        <p:txBody>
          <a:bodyPr rtlCol="0"/>
          <a:lstStyle/>
          <a:p>
            <a:pPr rtl="0"/>
            <a:fld id="{CC26C84B-C93D-4C1F-82C3-9D1EAA99230D}" type="datetime1">
              <a:rPr lang="it-IT" noProof="0" smtClean="0"/>
              <a:t>26/02/22</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p>
        </p:txBody>
      </p:sp>
      <p:sp>
        <p:nvSpPr>
          <p:cNvPr id="3" name="Segnaposto contenuto 2"/>
          <p:cNvSpPr>
            <a:spLocks noGrp="1"/>
          </p:cNvSpPr>
          <p:nvPr>
            <p:ph idx="1"/>
          </p:nvPr>
        </p:nvSpPr>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data 3"/>
          <p:cNvSpPr>
            <a:spLocks noGrp="1"/>
          </p:cNvSpPr>
          <p:nvPr>
            <p:ph type="dt" sz="half" idx="10"/>
          </p:nvPr>
        </p:nvSpPr>
        <p:spPr/>
        <p:txBody>
          <a:bodyPr rtlCol="0"/>
          <a:lstStyle/>
          <a:p>
            <a:pPr rtl="0"/>
            <a:fld id="{7B3C8DFC-C36E-4EBB-ACA5-2B2AAF43B01E}" type="datetime1">
              <a:rPr lang="it-IT" noProof="0" smtClean="0"/>
              <a:t>26/02/22</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p:cNvSpPr>
            <a:spLocks noGrp="1"/>
          </p:cNvSpPr>
          <p:nvPr>
            <p:ph type="title"/>
          </p:nvPr>
        </p:nvSpPr>
        <p:spPr>
          <a:xfrm>
            <a:off x="1141411" y="1419226"/>
            <a:ext cx="9906000" cy="2852737"/>
          </a:xfrm>
        </p:spPr>
        <p:txBody>
          <a:bodyPr rtlCol="0" anchor="b">
            <a:normAutofit/>
          </a:bodyPr>
          <a:lstStyle>
            <a:lvl1pPr>
              <a:defRPr sz="3600"/>
            </a:lvl1pPr>
          </a:lstStyle>
          <a:p>
            <a:pPr rtl="0"/>
            <a:r>
              <a:rPr lang="it-IT" noProof="0"/>
              <a:t>Fare clic per modificare lo stile del titolo dello schema</a:t>
            </a:r>
          </a:p>
        </p:txBody>
      </p:sp>
      <p:sp>
        <p:nvSpPr>
          <p:cNvPr id="3" name="Segnaposto testo 2"/>
          <p:cNvSpPr>
            <a:spLocks noGrp="1"/>
          </p:cNvSpPr>
          <p:nvPr>
            <p:ph type="body" idx="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it-IT" noProof="0"/>
              <a:t>Fare clic per modificare gli stili del testo dello schema</a:t>
            </a:r>
          </a:p>
        </p:txBody>
      </p:sp>
      <p:sp>
        <p:nvSpPr>
          <p:cNvPr id="4" name="Segnaposto data 3"/>
          <p:cNvSpPr>
            <a:spLocks noGrp="1"/>
          </p:cNvSpPr>
          <p:nvPr>
            <p:ph type="dt" sz="half" idx="10"/>
          </p:nvPr>
        </p:nvSpPr>
        <p:spPr/>
        <p:txBody>
          <a:bodyPr rtlCol="0"/>
          <a:lstStyle/>
          <a:p>
            <a:pPr rtl="0"/>
            <a:fld id="{4BFBC21F-3A72-41B6-9FD8-FE4121271697}" type="datetime1">
              <a:rPr lang="it-IT" noProof="0" smtClean="0"/>
              <a:t>26/02/22</a:t>
            </a:fld>
            <a:endParaRPr lang="it-IT" noProof="0"/>
          </a:p>
        </p:txBody>
      </p:sp>
      <p:sp>
        <p:nvSpPr>
          <p:cNvPr id="5" name="Segnaposto piè di pagina 4"/>
          <p:cNvSpPr>
            <a:spLocks noGrp="1"/>
          </p:cNvSpPr>
          <p:nvPr>
            <p:ph type="ftr" sz="quarter" idx="11"/>
          </p:nvPr>
        </p:nvSpPr>
        <p:spPr/>
        <p:txBody>
          <a:bodyPr rtlCol="0"/>
          <a:lstStyle/>
          <a:p>
            <a:pPr rtl="0"/>
            <a:endParaRPr lang="it-IT" noProof="0"/>
          </a:p>
        </p:txBody>
      </p:sp>
      <p:sp>
        <p:nvSpPr>
          <p:cNvPr id="6" name="Segnaposto numero diapositiva 5"/>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p>
        </p:txBody>
      </p:sp>
      <p:sp>
        <p:nvSpPr>
          <p:cNvPr id="3" name="Segnaposto contenuto 2"/>
          <p:cNvSpPr>
            <a:spLocks noGrp="1"/>
          </p:cNvSpPr>
          <p:nvPr>
            <p:ph sz="half" idx="1"/>
          </p:nvPr>
        </p:nvSpPr>
        <p:spPr>
          <a:xfrm>
            <a:off x="1141410" y="2249486"/>
            <a:ext cx="4878389" cy="3541714"/>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contenuto 3"/>
          <p:cNvSpPr>
            <a:spLocks noGrp="1"/>
          </p:cNvSpPr>
          <p:nvPr>
            <p:ph sz="half" idx="2"/>
          </p:nvPr>
        </p:nvSpPr>
        <p:spPr>
          <a:xfrm>
            <a:off x="6172200" y="2249486"/>
            <a:ext cx="4875211" cy="3541714"/>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5" name="Segnaposto data 4"/>
          <p:cNvSpPr>
            <a:spLocks noGrp="1"/>
          </p:cNvSpPr>
          <p:nvPr>
            <p:ph type="dt" sz="half" idx="10"/>
          </p:nvPr>
        </p:nvSpPr>
        <p:spPr/>
        <p:txBody>
          <a:bodyPr rtlCol="0"/>
          <a:lstStyle/>
          <a:p>
            <a:pPr rtl="0"/>
            <a:fld id="{24C39564-CB3F-41F9-BFFC-657697494CDD}" type="datetime1">
              <a:rPr lang="it-IT" noProof="0" smtClean="0"/>
              <a:t>26/02/22</a:t>
            </a:fld>
            <a:endParaRPr lang="it-IT" noProof="0"/>
          </a:p>
        </p:txBody>
      </p:sp>
      <p:sp>
        <p:nvSpPr>
          <p:cNvPr id="6" name="Segnaposto piè di pagina 5"/>
          <p:cNvSpPr>
            <a:spLocks noGrp="1"/>
          </p:cNvSpPr>
          <p:nvPr>
            <p:ph type="ftr" sz="quarter" idx="11"/>
          </p:nvPr>
        </p:nvSpPr>
        <p:spPr/>
        <p:txBody>
          <a:bodyPr rtlCol="0"/>
          <a:lstStyle/>
          <a:p>
            <a:pPr rtl="0"/>
            <a:endParaRPr lang="it-IT" noProof="0"/>
          </a:p>
        </p:txBody>
      </p:sp>
      <p:sp>
        <p:nvSpPr>
          <p:cNvPr id="7" name="Segnaposto numero diapositiva 6"/>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p:cNvSpPr>
            <a:spLocks noGrp="1"/>
          </p:cNvSpPr>
          <p:nvPr>
            <p:ph type="title"/>
          </p:nvPr>
        </p:nvSpPr>
        <p:spPr>
          <a:xfrm>
            <a:off x="1141411" y="619126"/>
            <a:ext cx="9906000" cy="1477961"/>
          </a:xfrm>
        </p:spPr>
        <p:txBody>
          <a:bodyPr rtlCol="0"/>
          <a:lstStyle/>
          <a:p>
            <a:pPr rtl="0"/>
            <a:r>
              <a:rPr lang="it-IT" noProof="0"/>
              <a:t>Fare clic per modificare lo stile del titolo dello schema</a:t>
            </a:r>
          </a:p>
        </p:txBody>
      </p:sp>
      <p:sp>
        <p:nvSpPr>
          <p:cNvPr id="3" name="Segnaposto testo 2"/>
          <p:cNvSpPr>
            <a:spLocks noGrp="1"/>
          </p:cNvSpPr>
          <p:nvPr>
            <p:ph type="body" idx="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gli stili del testo dello schema</a:t>
            </a:r>
          </a:p>
        </p:txBody>
      </p:sp>
      <p:sp>
        <p:nvSpPr>
          <p:cNvPr id="4" name="Segnaposto contenuto 3"/>
          <p:cNvSpPr>
            <a:spLocks noGrp="1"/>
          </p:cNvSpPr>
          <p:nvPr>
            <p:ph sz="half" idx="2"/>
          </p:nvPr>
        </p:nvSpPr>
        <p:spPr>
          <a:xfrm>
            <a:off x="1141410" y="3073397"/>
            <a:ext cx="4878391" cy="2717801"/>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5" name="Segnaposto testo 4"/>
          <p:cNvSpPr>
            <a:spLocks noGrp="1"/>
          </p:cNvSpPr>
          <p:nvPr>
            <p:ph type="body" sz="quarter" idx="3" hasCustomPrompt="1"/>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t-IT" noProof="0"/>
              <a:t>Fare clic per modificare lo stile del titolo</a:t>
            </a:r>
          </a:p>
        </p:txBody>
      </p:sp>
      <p:sp>
        <p:nvSpPr>
          <p:cNvPr id="6" name="Segnaposto contenuto 5"/>
          <p:cNvSpPr>
            <a:spLocks noGrp="1"/>
          </p:cNvSpPr>
          <p:nvPr>
            <p:ph sz="quarter" idx="4"/>
          </p:nvPr>
        </p:nvSpPr>
        <p:spPr>
          <a:xfrm>
            <a:off x="6172200" y="3073397"/>
            <a:ext cx="4875210" cy="2717801"/>
          </a:xfrm>
        </p:spPr>
        <p:txBody>
          <a:bodyPr rtlCol="0"/>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7" name="Segnaposto data 6"/>
          <p:cNvSpPr>
            <a:spLocks noGrp="1"/>
          </p:cNvSpPr>
          <p:nvPr>
            <p:ph type="dt" sz="half" idx="10"/>
          </p:nvPr>
        </p:nvSpPr>
        <p:spPr/>
        <p:txBody>
          <a:bodyPr rtlCol="0"/>
          <a:lstStyle/>
          <a:p>
            <a:pPr rtl="0"/>
            <a:fld id="{AFFF9050-B9DC-4CFD-AC22-5207D288D62D}" type="datetime1">
              <a:rPr lang="it-IT" noProof="0" smtClean="0"/>
              <a:t>26/02/22</a:t>
            </a:fld>
            <a:endParaRPr lang="it-IT" noProof="0"/>
          </a:p>
        </p:txBody>
      </p:sp>
      <p:sp>
        <p:nvSpPr>
          <p:cNvPr id="8" name="Segnaposto piè di pagina 7"/>
          <p:cNvSpPr>
            <a:spLocks noGrp="1"/>
          </p:cNvSpPr>
          <p:nvPr>
            <p:ph type="ftr" sz="quarter" idx="11"/>
          </p:nvPr>
        </p:nvSpPr>
        <p:spPr/>
        <p:txBody>
          <a:bodyPr rtlCol="0"/>
          <a:lstStyle/>
          <a:p>
            <a:pPr rtl="0"/>
            <a:endParaRPr lang="it-IT" noProof="0"/>
          </a:p>
        </p:txBody>
      </p:sp>
      <p:sp>
        <p:nvSpPr>
          <p:cNvPr id="9" name="Segnaposto numero diapositiva 8"/>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p:txBody>
          <a:bodyPr rtlCol="0"/>
          <a:lstStyle/>
          <a:p>
            <a:pPr rtl="0"/>
            <a:r>
              <a:rPr lang="it-IT" noProof="0"/>
              <a:t>Fare clic per modificare lo stile del titolo dello schema</a:t>
            </a:r>
          </a:p>
        </p:txBody>
      </p:sp>
      <p:sp>
        <p:nvSpPr>
          <p:cNvPr id="3" name="Segnaposto data 2"/>
          <p:cNvSpPr>
            <a:spLocks noGrp="1"/>
          </p:cNvSpPr>
          <p:nvPr>
            <p:ph type="dt" sz="half" idx="10"/>
          </p:nvPr>
        </p:nvSpPr>
        <p:spPr/>
        <p:txBody>
          <a:bodyPr rtlCol="0"/>
          <a:lstStyle/>
          <a:p>
            <a:pPr rtl="0"/>
            <a:fld id="{7586EFB9-AA69-4A1B-B50A-58CDBA1E1577}" type="datetime1">
              <a:rPr lang="it-IT" noProof="0" smtClean="0"/>
              <a:t>26/02/22</a:t>
            </a:fld>
            <a:endParaRPr lang="it-IT" noProof="0"/>
          </a:p>
        </p:txBody>
      </p:sp>
      <p:sp>
        <p:nvSpPr>
          <p:cNvPr id="4" name="Segnaposto piè di pagina 3"/>
          <p:cNvSpPr>
            <a:spLocks noGrp="1"/>
          </p:cNvSpPr>
          <p:nvPr>
            <p:ph type="ftr" sz="quarter" idx="11"/>
          </p:nvPr>
        </p:nvSpPr>
        <p:spPr/>
        <p:txBody>
          <a:bodyPr rtlCol="0"/>
          <a:lstStyle/>
          <a:p>
            <a:pPr rtl="0"/>
            <a:endParaRPr lang="it-IT" noProof="0"/>
          </a:p>
        </p:txBody>
      </p:sp>
      <p:sp>
        <p:nvSpPr>
          <p:cNvPr id="5" name="Segnaposto numero diapositiva 4"/>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o">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rtlCol="0"/>
          <a:lstStyle/>
          <a:p>
            <a:pPr rtl="0"/>
            <a:fld id="{5C0A7AD1-96F9-4336-A995-5BEC3E0281AF}" type="datetime1">
              <a:rPr lang="it-IT" noProof="0" smtClean="0"/>
              <a:t>26/02/22</a:t>
            </a:fld>
            <a:endParaRPr lang="it-IT" noProof="0"/>
          </a:p>
        </p:txBody>
      </p:sp>
      <p:sp>
        <p:nvSpPr>
          <p:cNvPr id="3" name="Segnaposto piè di pagina 2"/>
          <p:cNvSpPr>
            <a:spLocks noGrp="1"/>
          </p:cNvSpPr>
          <p:nvPr>
            <p:ph type="ftr" sz="quarter" idx="11"/>
          </p:nvPr>
        </p:nvSpPr>
        <p:spPr/>
        <p:txBody>
          <a:bodyPr rtlCol="0"/>
          <a:lstStyle/>
          <a:p>
            <a:pPr rtl="0"/>
            <a:endParaRPr lang="it-IT" noProof="0"/>
          </a:p>
        </p:txBody>
      </p:sp>
      <p:sp>
        <p:nvSpPr>
          <p:cNvPr id="4" name="Segnaposto numero diapositiva 3"/>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146705" y="609601"/>
            <a:ext cx="3856037" cy="1639884"/>
          </a:xfrm>
        </p:spPr>
        <p:txBody>
          <a:bodyPr rtlCol="0" anchor="b"/>
          <a:lstStyle>
            <a:lvl1pPr>
              <a:defRPr sz="3200"/>
            </a:lvl1pPr>
          </a:lstStyle>
          <a:p>
            <a:pPr rtl="0"/>
            <a:r>
              <a:rPr lang="it-IT" noProof="0"/>
              <a:t>Fare clic per modificare lo stile del titolo dello schema</a:t>
            </a:r>
          </a:p>
        </p:txBody>
      </p:sp>
      <p:sp>
        <p:nvSpPr>
          <p:cNvPr id="3" name="Segnaposto contenuto 2"/>
          <p:cNvSpPr>
            <a:spLocks noGrp="1"/>
          </p:cNvSpPr>
          <p:nvPr>
            <p:ph idx="1"/>
          </p:nvPr>
        </p:nvSpPr>
        <p:spPr>
          <a:xfrm>
            <a:off x="5156200" y="592666"/>
            <a:ext cx="5891209" cy="5198534"/>
          </a:xfrm>
        </p:spPr>
        <p:txBody>
          <a:bodyPr rtlCol="0" anchor="ct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testo 3"/>
          <p:cNvSpPr>
            <a:spLocks noGrp="1"/>
          </p:cNvSpPr>
          <p:nvPr>
            <p:ph type="body" sz="half" idx="2"/>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gli stili del testo dello schema</a:t>
            </a:r>
          </a:p>
        </p:txBody>
      </p:sp>
      <p:sp>
        <p:nvSpPr>
          <p:cNvPr id="5" name="Segnaposto data 4"/>
          <p:cNvSpPr>
            <a:spLocks noGrp="1"/>
          </p:cNvSpPr>
          <p:nvPr>
            <p:ph type="dt" sz="half" idx="10"/>
          </p:nvPr>
        </p:nvSpPr>
        <p:spPr/>
        <p:txBody>
          <a:bodyPr rtlCol="0"/>
          <a:lstStyle/>
          <a:p>
            <a:pPr rtl="0"/>
            <a:fld id="{BADA8EA9-A1B1-41D6-8354-C54A3DEE51FB}" type="datetime1">
              <a:rPr lang="it-IT" noProof="0" smtClean="0"/>
              <a:t>26/02/22</a:t>
            </a:fld>
            <a:endParaRPr lang="it-IT" noProof="0"/>
          </a:p>
        </p:txBody>
      </p:sp>
      <p:sp>
        <p:nvSpPr>
          <p:cNvPr id="6" name="Segnaposto piè di pagina 5"/>
          <p:cNvSpPr>
            <a:spLocks noGrp="1"/>
          </p:cNvSpPr>
          <p:nvPr>
            <p:ph type="ftr" sz="quarter" idx="11"/>
          </p:nvPr>
        </p:nvSpPr>
        <p:spPr/>
        <p:txBody>
          <a:bodyPr rtlCol="0"/>
          <a:lstStyle/>
          <a:p>
            <a:pPr rtl="0"/>
            <a:endParaRPr lang="it-IT" noProof="0"/>
          </a:p>
        </p:txBody>
      </p:sp>
      <p:sp>
        <p:nvSpPr>
          <p:cNvPr id="7" name="Segnaposto numero diapositiva 6"/>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1141413" y="609600"/>
            <a:ext cx="5934508" cy="1639886"/>
          </a:xfrm>
        </p:spPr>
        <p:txBody>
          <a:bodyPr rtlCol="0" anchor="b"/>
          <a:lstStyle>
            <a:lvl1pPr>
              <a:defRPr sz="3200"/>
            </a:lvl1pPr>
          </a:lstStyle>
          <a:p>
            <a:pPr rtl="0"/>
            <a:r>
              <a:rPr lang="it-IT" noProof="0"/>
              <a:t>Fare clic per modificare lo stile del titolo dello schema</a:t>
            </a:r>
          </a:p>
        </p:txBody>
      </p:sp>
      <p:sp>
        <p:nvSpPr>
          <p:cNvPr id="3" name="Segnaposto immagine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it-IT" noProof="0"/>
              <a:t>Fare clic sull'icona per inserire un'immagine</a:t>
            </a:r>
          </a:p>
        </p:txBody>
      </p:sp>
      <p:sp>
        <p:nvSpPr>
          <p:cNvPr id="4" name="Segnaposto testo 3"/>
          <p:cNvSpPr>
            <a:spLocks noGrp="1"/>
          </p:cNvSpPr>
          <p:nvPr>
            <p:ph type="body" sz="half" idx="2"/>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it-IT" noProof="0"/>
              <a:t>Fare clic per modificare gli stili del testo dello schema</a:t>
            </a:r>
          </a:p>
        </p:txBody>
      </p:sp>
      <p:sp>
        <p:nvSpPr>
          <p:cNvPr id="5" name="Segnaposto data 4"/>
          <p:cNvSpPr>
            <a:spLocks noGrp="1"/>
          </p:cNvSpPr>
          <p:nvPr>
            <p:ph type="dt" sz="half" idx="10"/>
          </p:nvPr>
        </p:nvSpPr>
        <p:spPr/>
        <p:txBody>
          <a:bodyPr rtlCol="0"/>
          <a:lstStyle/>
          <a:p>
            <a:pPr rtl="0"/>
            <a:fld id="{0619B972-50DF-4E87-B167-DF1BED440C81}" type="datetime1">
              <a:rPr lang="it-IT" noProof="0" smtClean="0"/>
              <a:t>26/02/22</a:t>
            </a:fld>
            <a:endParaRPr lang="it-IT" noProof="0"/>
          </a:p>
        </p:txBody>
      </p:sp>
      <p:sp>
        <p:nvSpPr>
          <p:cNvPr id="6" name="Segnaposto piè di pagina 5"/>
          <p:cNvSpPr>
            <a:spLocks noGrp="1"/>
          </p:cNvSpPr>
          <p:nvPr>
            <p:ph type="ftr" sz="quarter" idx="11"/>
          </p:nvPr>
        </p:nvSpPr>
        <p:spPr/>
        <p:txBody>
          <a:bodyPr rtlCol="0"/>
          <a:lstStyle/>
          <a:p>
            <a:pPr rtl="0"/>
            <a:endParaRPr lang="it-IT" noProof="0"/>
          </a:p>
        </p:txBody>
      </p:sp>
      <p:sp>
        <p:nvSpPr>
          <p:cNvPr id="7" name="Segnaposto numero diapositiva 6"/>
          <p:cNvSpPr>
            <a:spLocks noGrp="1"/>
          </p:cNvSpPr>
          <p:nvPr>
            <p:ph type="sldNum" sz="quarter" idx="12"/>
          </p:nvPr>
        </p:nvSpPr>
        <p:spPr/>
        <p:txBody>
          <a:bodyPr rtlCol="0"/>
          <a:lstStyle/>
          <a:p>
            <a:pPr rtl="0"/>
            <a:fld id="{6D22F896-40B5-4ADD-8801-0D06FADFA095}" type="slidenum">
              <a:rPr lang="it-IT" noProof="0" smtClean="0"/>
              <a:t>‹N›</a:t>
            </a:fld>
            <a:endParaRPr lang="it-IT"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Immagin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uppo 7"/>
          <p:cNvGrpSpPr/>
          <p:nvPr/>
        </p:nvGrpSpPr>
        <p:grpSpPr>
          <a:xfrm>
            <a:off x="-14288" y="0"/>
            <a:ext cx="12053888" cy="6858001"/>
            <a:chOff x="-14288" y="0"/>
            <a:chExt cx="12053888" cy="6858001"/>
          </a:xfrm>
        </p:grpSpPr>
        <p:grpSp>
          <p:nvGrpSpPr>
            <p:cNvPr id="9" name="Gruppo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ttangolo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igura a mano libera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igura a mano libera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igura a mano libera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igura a mano libera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igura a mano libera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igura a mano libera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igura a mano libera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igura a mano libera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igura a mano libera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igura a mano libera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a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igura a mano libera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igura a mano libera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igura a mano libera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igura a mano libera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ttangolo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igura a mano libera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igura a mano libera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igura a mano libera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igura a mano libera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igura a mano libera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igura a mano libera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igura a mano libera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igura a mano libera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igura a mano libera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igura a mano libera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uppo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igura a mano libera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igura a mano libera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igura a mano libera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igura a mano libera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igura a mano libera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igura a mano libera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igura a mano libera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igura a mano libera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igura a mano libera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ttangolo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Segnaposto titolo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it-IT" noProof="0"/>
          </a:p>
        </p:txBody>
      </p:sp>
      <p:sp>
        <p:nvSpPr>
          <p:cNvPr id="3" name="Segnaposto testo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it-IT" noProof="0"/>
              <a:t>Fare clic per modificare gli stili del testo dello schema</a:t>
            </a:r>
          </a:p>
          <a:p>
            <a:pPr lvl="1" rtl="0"/>
            <a:r>
              <a:rPr lang="it-IT" noProof="0"/>
              <a:t>Secondo livello</a:t>
            </a:r>
          </a:p>
          <a:p>
            <a:pPr lvl="2" rtl="0"/>
            <a:r>
              <a:rPr lang="it-IT" noProof="0"/>
              <a:t>Terzo livello</a:t>
            </a:r>
          </a:p>
          <a:p>
            <a:pPr lvl="3" rtl="0"/>
            <a:r>
              <a:rPr lang="it-IT" noProof="0"/>
              <a:t>Quarto livello</a:t>
            </a:r>
          </a:p>
          <a:p>
            <a:pPr lvl="4" rtl="0"/>
            <a:r>
              <a:rPr lang="it-IT" noProof="0"/>
              <a:t>Quinto livello</a:t>
            </a:r>
          </a:p>
        </p:txBody>
      </p:sp>
      <p:sp>
        <p:nvSpPr>
          <p:cNvPr id="4" name="Segnaposto data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CF347B6D-5694-4FFD-B935-9D95339993FA}" type="datetime1">
              <a:rPr lang="it-IT" noProof="0" smtClean="0"/>
              <a:t>26/02/22</a:t>
            </a:fld>
            <a:endParaRPr lang="it-IT" noProof="0" dirty="0"/>
          </a:p>
        </p:txBody>
      </p:sp>
      <p:sp>
        <p:nvSpPr>
          <p:cNvPr id="5" name="Segnaposto piè di pagina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it-IT" noProof="0"/>
          </a:p>
        </p:txBody>
      </p:sp>
      <p:sp>
        <p:nvSpPr>
          <p:cNvPr id="6" name="Segnaposto numero diapositiva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it-IT" noProof="0" smtClean="0"/>
              <a:pPr/>
              <a:t>‹N›</a:t>
            </a:fld>
            <a:endParaRPr lang="it-IT"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audio1.wav"/><Relationship Id="rId7" Type="http://schemas.openxmlformats.org/officeDocument/2006/relationships/audio" Target="../media/audio1.wav"/><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math.unl.edu/~bdeng1/Papers/DengNeuroCircuit.pdf"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uppo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ttangolo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t-IT"/>
            </a:p>
          </p:txBody>
        </p:sp>
        <p:pic>
          <p:nvPicPr>
            <p:cNvPr id="79" name="Immagin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5" name="Immagine 4" descr="primo piano del circuito stampato">
            <a:extLst>
              <a:ext uri="{FF2B5EF4-FFF2-40B4-BE49-F238E27FC236}">
                <a16:creationId xmlns:a16="http://schemas.microsoft.com/office/drawing/2014/main" id="{525AE681-57C0-4C44-9E88-A16CDA016EB3}"/>
              </a:ext>
            </a:extLst>
          </p:cNvPr>
          <p:cNvPicPr>
            <a:picLocks noChangeAspect="1"/>
          </p:cNvPicPr>
          <p:nvPr/>
        </p:nvPicPr>
        <p:blipFill rotWithShape="1">
          <a:blip r:embed="rId6">
            <a:alphaModFix amt="30000"/>
          </a:blip>
          <a:srcRect t="6504" b="9202"/>
          <a:stretch/>
        </p:blipFill>
        <p:spPr>
          <a:xfrm>
            <a:off x="0" y="10"/>
            <a:ext cx="12188389" cy="6857990"/>
          </a:xfrm>
          <a:prstGeom prst="rect">
            <a:avLst/>
          </a:prstGeom>
        </p:spPr>
      </p:pic>
      <p:grpSp>
        <p:nvGrpSpPr>
          <p:cNvPr id="81" name="Gruppo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ettangolo con angoli arrotondati in diagona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it-IT"/>
            </a:p>
          </p:txBody>
        </p:sp>
        <p:grpSp>
          <p:nvGrpSpPr>
            <p:cNvPr id="83" name="Gruppo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igura a mano libera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igura a mano libera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igura a mano libera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igura a mano libera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igura a mano libera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igura a mano libera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igura a mano libera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igura a mano libera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igura a mano libera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ttangolo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igura a mano libera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igura a mano libera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igura a mano libera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igura a mano libera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igura a mano libera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igura a mano libera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igura a mano libera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igura a mano libera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igura a mano libera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ttangolo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olo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rtlCol="0">
            <a:normAutofit/>
          </a:bodyPr>
          <a:lstStyle/>
          <a:p>
            <a:pPr algn="ctr" rtl="0"/>
            <a:r>
              <a:rPr lang="it-IT" dirty="0"/>
              <a:t>Neurone artificiale</a:t>
            </a:r>
          </a:p>
        </p:txBody>
      </p:sp>
      <p:sp>
        <p:nvSpPr>
          <p:cNvPr id="3" name="Sottotitolo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rtlCol="0">
            <a:normAutofit/>
          </a:bodyPr>
          <a:lstStyle/>
          <a:p>
            <a:pPr algn="ctr" rtl="0"/>
            <a:r>
              <a:rPr lang="it-IT" dirty="0"/>
              <a:t>Implementazione di un modello ideale</a:t>
            </a:r>
          </a:p>
          <a:p>
            <a:pPr algn="ctr" rtl="0"/>
            <a:r>
              <a:rPr lang="it-IT" sz="1800" dirty="0"/>
              <a:t>Bellante Luca – </a:t>
            </a:r>
            <a:r>
              <a:rPr lang="it-IT" sz="1800" dirty="0" err="1"/>
              <a:t>giampieri</a:t>
            </a:r>
            <a:r>
              <a:rPr lang="it-IT" sz="1800" dirty="0"/>
              <a:t> </a:t>
            </a:r>
            <a:r>
              <a:rPr lang="it-IT" sz="1800" dirty="0" err="1"/>
              <a:t>andrea</a:t>
            </a:r>
            <a:endParaRPr lang="it-IT" sz="1800" dirty="0"/>
          </a:p>
        </p:txBody>
      </p:sp>
    </p:spTree>
    <p:extLst>
      <p:ext uri="{BB962C8B-B14F-4D97-AF65-F5344CB8AC3E}">
        <p14:creationId xmlns:p14="http://schemas.microsoft.com/office/powerpoint/2010/main" val="13371922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sndAc>
          <p:stSnd>
            <p:snd r:embed="rId3" name="applause.wav"/>
          </p:stSnd>
        </p:sndAc>
      </p:transition>
    </mc:Choice>
    <mc:Fallback xmlns="">
      <p:transition spd="slow">
        <p:fade/>
        <p:sndAc>
          <p:stSnd>
            <p:snd r:embed="rId7" name="applause.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9C0F562-2898-2949-93E0-59E796D8650D}"/>
              </a:ext>
            </a:extLst>
          </p:cNvPr>
          <p:cNvSpPr>
            <a:spLocks noGrp="1"/>
          </p:cNvSpPr>
          <p:nvPr>
            <p:ph type="title"/>
          </p:nvPr>
        </p:nvSpPr>
        <p:spPr>
          <a:xfrm>
            <a:off x="1523153" y="334433"/>
            <a:ext cx="9905998" cy="1478570"/>
          </a:xfrm>
        </p:spPr>
        <p:txBody>
          <a:bodyPr>
            <a:normAutofit/>
          </a:bodyPr>
          <a:lstStyle/>
          <a:p>
            <a:r>
              <a:rPr lang="it-IT" sz="2400" dirty="0"/>
              <a:t>Il modello biologico degli scambi ionici sulla membrana di un neurone può essere rappresentato mediante un modello matematico compatibile con le leggi di </a:t>
            </a:r>
            <a:r>
              <a:rPr lang="it-IT" sz="2400" dirty="0" err="1"/>
              <a:t>KircHhoff</a:t>
            </a:r>
            <a:r>
              <a:rPr lang="it-IT" sz="2400" dirty="0"/>
              <a:t> </a:t>
            </a:r>
          </a:p>
        </p:txBody>
      </p:sp>
      <p:sp>
        <p:nvSpPr>
          <p:cNvPr id="3" name="Segnaposto contenuto 2">
            <a:extLst>
              <a:ext uri="{FF2B5EF4-FFF2-40B4-BE49-F238E27FC236}">
                <a16:creationId xmlns:a16="http://schemas.microsoft.com/office/drawing/2014/main" id="{4C7C8F32-2D93-604C-B1A1-5814B72CAE2F}"/>
              </a:ext>
            </a:extLst>
          </p:cNvPr>
          <p:cNvSpPr>
            <a:spLocks noGrp="1"/>
          </p:cNvSpPr>
          <p:nvPr>
            <p:ph idx="1"/>
          </p:nvPr>
        </p:nvSpPr>
        <p:spPr>
          <a:xfrm>
            <a:off x="1141413" y="2249486"/>
            <a:ext cx="4954588" cy="3809937"/>
          </a:xfrm>
        </p:spPr>
        <p:txBody>
          <a:bodyPr>
            <a:normAutofit fontScale="85000" lnSpcReduction="20000"/>
          </a:bodyPr>
          <a:lstStyle/>
          <a:p>
            <a:r>
              <a:rPr lang="it-IT" sz="1600" dirty="0"/>
              <a:t>Le forze passive, diffusive ed elettromagnetiche, vengono rappresentate come elettroni passanti in un resistore o un diffusore (resistore negativo) pesati per ogni ione. Possiedono una tensione a riposo rappresentata da una batteria.</a:t>
            </a:r>
          </a:p>
          <a:p>
            <a:r>
              <a:rPr lang="it-IT" sz="1600" dirty="0"/>
              <a:t>Gli scambi possono essere in serie o in parallelo, analogamente a quanto avviene in un circuito.</a:t>
            </a:r>
          </a:p>
          <a:p>
            <a:r>
              <a:rPr lang="it-IT" sz="1600" dirty="0"/>
              <a:t>Gli scambi attivi della pompa ionica sono rappresentati come induttori monodirezionali e un resistore per identificare le possibili correnti parassite.</a:t>
            </a:r>
          </a:p>
          <a:p>
            <a:r>
              <a:rPr lang="it-IT" sz="1600" dirty="0"/>
              <a:t>La membrana da attraversare è rappresentata come un condensatore. La tensione del condensatore rappresenta il cosiddetto «Potenziale di membrana»</a:t>
            </a:r>
          </a:p>
          <a:p>
            <a:r>
              <a:rPr lang="it-IT" sz="1600" dirty="0"/>
              <a:t>Il modello rappresentativo degli ioni sodio (Na) e potassio (K) può essere esteso ad altri ioni con gli opportuni parametri.</a:t>
            </a:r>
          </a:p>
          <a:p>
            <a:endParaRPr lang="it-IT" dirty="0"/>
          </a:p>
        </p:txBody>
      </p:sp>
      <p:pic>
        <p:nvPicPr>
          <p:cNvPr id="4" name="Immagine 3">
            <a:extLst>
              <a:ext uri="{FF2B5EF4-FFF2-40B4-BE49-F238E27FC236}">
                <a16:creationId xmlns:a16="http://schemas.microsoft.com/office/drawing/2014/main" id="{90C33067-7070-2B4F-8014-DCA025F5DF48}"/>
              </a:ext>
            </a:extLst>
          </p:cNvPr>
          <p:cNvPicPr>
            <a:picLocks noChangeAspect="1"/>
          </p:cNvPicPr>
          <p:nvPr/>
        </p:nvPicPr>
        <p:blipFill>
          <a:blip r:embed="rId2"/>
          <a:stretch>
            <a:fillRect/>
          </a:stretch>
        </p:blipFill>
        <p:spPr>
          <a:xfrm>
            <a:off x="6089316" y="2249487"/>
            <a:ext cx="4958095" cy="1677892"/>
          </a:xfrm>
          <a:prstGeom prst="rect">
            <a:avLst/>
          </a:prstGeom>
        </p:spPr>
      </p:pic>
      <p:pic>
        <p:nvPicPr>
          <p:cNvPr id="5" name="Immagine 4">
            <a:extLst>
              <a:ext uri="{FF2B5EF4-FFF2-40B4-BE49-F238E27FC236}">
                <a16:creationId xmlns:a16="http://schemas.microsoft.com/office/drawing/2014/main" id="{4D3B880C-4D35-C04D-BFF7-EDB83A3DBC97}"/>
              </a:ext>
            </a:extLst>
          </p:cNvPr>
          <p:cNvPicPr>
            <a:picLocks noChangeAspect="1"/>
          </p:cNvPicPr>
          <p:nvPr/>
        </p:nvPicPr>
        <p:blipFill>
          <a:blip r:embed="rId3"/>
          <a:stretch>
            <a:fillRect/>
          </a:stretch>
        </p:blipFill>
        <p:spPr>
          <a:xfrm>
            <a:off x="6089315" y="3927379"/>
            <a:ext cx="4958096" cy="2132045"/>
          </a:xfrm>
          <a:prstGeom prst="rect">
            <a:avLst/>
          </a:prstGeom>
        </p:spPr>
      </p:pic>
    </p:spTree>
    <p:extLst>
      <p:ext uri="{BB962C8B-B14F-4D97-AF65-F5344CB8AC3E}">
        <p14:creationId xmlns:p14="http://schemas.microsoft.com/office/powerpoint/2010/main" val="3061382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nodeType="click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wipe(down)">
                                      <p:cBhvr>
                                        <p:cTn id="14" dur="580">
                                          <p:stCondLst>
                                            <p:cond delay="0"/>
                                          </p:stCondLst>
                                        </p:cTn>
                                        <p:tgtEl>
                                          <p:spTgt spid="4"/>
                                        </p:tgtEl>
                                      </p:cBhvr>
                                    </p:animEffect>
                                    <p:anim calcmode="lin" valueType="num">
                                      <p:cBhvr>
                                        <p:cTn id="15"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20" dur="26">
                                          <p:stCondLst>
                                            <p:cond delay="650"/>
                                          </p:stCondLst>
                                        </p:cTn>
                                        <p:tgtEl>
                                          <p:spTgt spid="4"/>
                                        </p:tgtEl>
                                      </p:cBhvr>
                                      <p:to x="100000" y="60000"/>
                                    </p:animScale>
                                    <p:animScale>
                                      <p:cBhvr>
                                        <p:cTn id="21" dur="166" decel="50000">
                                          <p:stCondLst>
                                            <p:cond delay="676"/>
                                          </p:stCondLst>
                                        </p:cTn>
                                        <p:tgtEl>
                                          <p:spTgt spid="4"/>
                                        </p:tgtEl>
                                      </p:cBhvr>
                                      <p:to x="100000" y="100000"/>
                                    </p:animScale>
                                    <p:animScale>
                                      <p:cBhvr>
                                        <p:cTn id="22" dur="26">
                                          <p:stCondLst>
                                            <p:cond delay="1312"/>
                                          </p:stCondLst>
                                        </p:cTn>
                                        <p:tgtEl>
                                          <p:spTgt spid="4"/>
                                        </p:tgtEl>
                                      </p:cBhvr>
                                      <p:to x="100000" y="80000"/>
                                    </p:animScale>
                                    <p:animScale>
                                      <p:cBhvr>
                                        <p:cTn id="23" dur="166" decel="50000">
                                          <p:stCondLst>
                                            <p:cond delay="1338"/>
                                          </p:stCondLst>
                                        </p:cTn>
                                        <p:tgtEl>
                                          <p:spTgt spid="4"/>
                                        </p:tgtEl>
                                      </p:cBhvr>
                                      <p:to x="100000" y="100000"/>
                                    </p:animScale>
                                    <p:animScale>
                                      <p:cBhvr>
                                        <p:cTn id="24" dur="26">
                                          <p:stCondLst>
                                            <p:cond delay="1642"/>
                                          </p:stCondLst>
                                        </p:cTn>
                                        <p:tgtEl>
                                          <p:spTgt spid="4"/>
                                        </p:tgtEl>
                                      </p:cBhvr>
                                      <p:to x="100000" y="90000"/>
                                    </p:animScale>
                                    <p:animScale>
                                      <p:cBhvr>
                                        <p:cTn id="25" dur="166" decel="50000">
                                          <p:stCondLst>
                                            <p:cond delay="1668"/>
                                          </p:stCondLst>
                                        </p:cTn>
                                        <p:tgtEl>
                                          <p:spTgt spid="4"/>
                                        </p:tgtEl>
                                      </p:cBhvr>
                                      <p:to x="100000" y="100000"/>
                                    </p:animScale>
                                    <p:animScale>
                                      <p:cBhvr>
                                        <p:cTn id="26" dur="26">
                                          <p:stCondLst>
                                            <p:cond delay="1808"/>
                                          </p:stCondLst>
                                        </p:cTn>
                                        <p:tgtEl>
                                          <p:spTgt spid="4"/>
                                        </p:tgtEl>
                                      </p:cBhvr>
                                      <p:to x="100000" y="95000"/>
                                    </p:animScale>
                                    <p:animScale>
                                      <p:cBhvr>
                                        <p:cTn id="27" dur="166" decel="50000">
                                          <p:stCondLst>
                                            <p:cond delay="1834"/>
                                          </p:stCondLst>
                                        </p:cTn>
                                        <p:tgtEl>
                                          <p:spTgt spid="4"/>
                                        </p:tgtEl>
                                      </p:cBhvr>
                                      <p:to x="100000" y="100000"/>
                                    </p:animScale>
                                  </p:childTnLst>
                                </p:cTn>
                              </p:par>
                            </p:childTnLst>
                          </p:cTn>
                        </p:par>
                      </p:childTnLst>
                    </p:cTn>
                  </p:par>
                  <p:par>
                    <p:cTn id="28" fill="hold">
                      <p:stCondLst>
                        <p:cond delay="indefinite"/>
                      </p:stCondLst>
                      <p:childTnLst>
                        <p:par>
                          <p:cTn id="29" fill="hold">
                            <p:stCondLst>
                              <p:cond delay="0"/>
                            </p:stCondLst>
                            <p:childTnLst>
                              <p:par>
                                <p:cTn id="30" presetID="26" presetClass="entr" presetSubtype="0" fill="hold" nodeType="clickEffect">
                                  <p:stCondLst>
                                    <p:cond delay="0"/>
                                  </p:stCondLst>
                                  <p:childTnLst>
                                    <p:set>
                                      <p:cBhvr>
                                        <p:cTn id="31" dur="1" fill="hold">
                                          <p:stCondLst>
                                            <p:cond delay="0"/>
                                          </p:stCondLst>
                                        </p:cTn>
                                        <p:tgtEl>
                                          <p:spTgt spid="5"/>
                                        </p:tgtEl>
                                        <p:attrNameLst>
                                          <p:attrName>style.visibility</p:attrName>
                                        </p:attrNameLst>
                                      </p:cBhvr>
                                      <p:to>
                                        <p:strVal val="visible"/>
                                      </p:to>
                                    </p:set>
                                    <p:animEffect transition="in" filter="wipe(down)">
                                      <p:cBhvr>
                                        <p:cTn id="32" dur="580">
                                          <p:stCondLst>
                                            <p:cond delay="0"/>
                                          </p:stCondLst>
                                        </p:cTn>
                                        <p:tgtEl>
                                          <p:spTgt spid="5"/>
                                        </p:tgtEl>
                                      </p:cBhvr>
                                    </p:animEffect>
                                    <p:anim calcmode="lin" valueType="num">
                                      <p:cBhvr>
                                        <p:cTn id="33"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34"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35"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36"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37"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38" dur="26">
                                          <p:stCondLst>
                                            <p:cond delay="650"/>
                                          </p:stCondLst>
                                        </p:cTn>
                                        <p:tgtEl>
                                          <p:spTgt spid="5"/>
                                        </p:tgtEl>
                                      </p:cBhvr>
                                      <p:to x="100000" y="60000"/>
                                    </p:animScale>
                                    <p:animScale>
                                      <p:cBhvr>
                                        <p:cTn id="39" dur="166" decel="50000">
                                          <p:stCondLst>
                                            <p:cond delay="676"/>
                                          </p:stCondLst>
                                        </p:cTn>
                                        <p:tgtEl>
                                          <p:spTgt spid="5"/>
                                        </p:tgtEl>
                                      </p:cBhvr>
                                      <p:to x="100000" y="100000"/>
                                    </p:animScale>
                                    <p:animScale>
                                      <p:cBhvr>
                                        <p:cTn id="40" dur="26">
                                          <p:stCondLst>
                                            <p:cond delay="1312"/>
                                          </p:stCondLst>
                                        </p:cTn>
                                        <p:tgtEl>
                                          <p:spTgt spid="5"/>
                                        </p:tgtEl>
                                      </p:cBhvr>
                                      <p:to x="100000" y="80000"/>
                                    </p:animScale>
                                    <p:animScale>
                                      <p:cBhvr>
                                        <p:cTn id="41" dur="166" decel="50000">
                                          <p:stCondLst>
                                            <p:cond delay="1338"/>
                                          </p:stCondLst>
                                        </p:cTn>
                                        <p:tgtEl>
                                          <p:spTgt spid="5"/>
                                        </p:tgtEl>
                                      </p:cBhvr>
                                      <p:to x="100000" y="100000"/>
                                    </p:animScale>
                                    <p:animScale>
                                      <p:cBhvr>
                                        <p:cTn id="42" dur="26">
                                          <p:stCondLst>
                                            <p:cond delay="1642"/>
                                          </p:stCondLst>
                                        </p:cTn>
                                        <p:tgtEl>
                                          <p:spTgt spid="5"/>
                                        </p:tgtEl>
                                      </p:cBhvr>
                                      <p:to x="100000" y="90000"/>
                                    </p:animScale>
                                    <p:animScale>
                                      <p:cBhvr>
                                        <p:cTn id="43" dur="166" decel="50000">
                                          <p:stCondLst>
                                            <p:cond delay="1668"/>
                                          </p:stCondLst>
                                        </p:cTn>
                                        <p:tgtEl>
                                          <p:spTgt spid="5"/>
                                        </p:tgtEl>
                                      </p:cBhvr>
                                      <p:to x="100000" y="100000"/>
                                    </p:animScale>
                                    <p:animScale>
                                      <p:cBhvr>
                                        <p:cTn id="44" dur="26">
                                          <p:stCondLst>
                                            <p:cond delay="1808"/>
                                          </p:stCondLst>
                                        </p:cTn>
                                        <p:tgtEl>
                                          <p:spTgt spid="5"/>
                                        </p:tgtEl>
                                      </p:cBhvr>
                                      <p:to x="100000" y="95000"/>
                                    </p:animScale>
                                    <p:animScale>
                                      <p:cBhvr>
                                        <p:cTn id="45" dur="166" decel="50000">
                                          <p:stCondLst>
                                            <p:cond delay="1834"/>
                                          </p:stCondLst>
                                        </p:cTn>
                                        <p:tgtEl>
                                          <p:spTgt spid="5"/>
                                        </p:tgtEl>
                                      </p:cBhvr>
                                      <p:to x="100000" y="100000"/>
                                    </p:animScale>
                                  </p:childTnLst>
                                </p:cTn>
                              </p:par>
                            </p:childTnLst>
                          </p:cTn>
                        </p:par>
                      </p:childTnLst>
                    </p:cTn>
                  </p:par>
                  <p:par>
                    <p:cTn id="46" fill="hold">
                      <p:stCondLst>
                        <p:cond delay="indefinite"/>
                      </p:stCondLst>
                      <p:childTnLst>
                        <p:par>
                          <p:cTn id="47" fill="hold">
                            <p:stCondLst>
                              <p:cond delay="0"/>
                            </p:stCondLst>
                            <p:childTnLst>
                              <p:par>
                                <p:cTn id="48" presetID="2" presetClass="entr" presetSubtype="4" fill="hold" nodeType="clickEffect">
                                  <p:stCondLst>
                                    <p:cond delay="0"/>
                                  </p:stCondLst>
                                  <p:childTnLst>
                                    <p:set>
                                      <p:cBhvr>
                                        <p:cTn id="49" dur="1" fill="hold">
                                          <p:stCondLst>
                                            <p:cond delay="0"/>
                                          </p:stCondLst>
                                        </p:cTn>
                                        <p:tgtEl>
                                          <p:spTgt spid="3">
                                            <p:txEl>
                                              <p:pRg st="0" end="0"/>
                                            </p:txEl>
                                          </p:spTgt>
                                        </p:tgtEl>
                                        <p:attrNameLst>
                                          <p:attrName>style.visibility</p:attrName>
                                        </p:attrNameLst>
                                      </p:cBhvr>
                                      <p:to>
                                        <p:strVal val="visible"/>
                                      </p:to>
                                    </p:set>
                                    <p:anim calcmode="lin" valueType="num">
                                      <p:cBhvr additive="base">
                                        <p:cTn id="50"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2" presetClass="entr" presetSubtype="4" fill="hold" nodeType="clickEffect">
                                  <p:stCondLst>
                                    <p:cond delay="0"/>
                                  </p:stCondLst>
                                  <p:childTnLst>
                                    <p:set>
                                      <p:cBhvr>
                                        <p:cTn id="55" dur="1" fill="hold">
                                          <p:stCondLst>
                                            <p:cond delay="0"/>
                                          </p:stCondLst>
                                        </p:cTn>
                                        <p:tgtEl>
                                          <p:spTgt spid="3">
                                            <p:txEl>
                                              <p:pRg st="1" end="1"/>
                                            </p:txEl>
                                          </p:spTgt>
                                        </p:tgtEl>
                                        <p:attrNameLst>
                                          <p:attrName>style.visibility</p:attrName>
                                        </p:attrNameLst>
                                      </p:cBhvr>
                                      <p:to>
                                        <p:strVal val="visible"/>
                                      </p:to>
                                    </p:set>
                                    <p:anim calcmode="lin" valueType="num">
                                      <p:cBhvr additive="base">
                                        <p:cTn id="56"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57"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58" fill="hold">
                      <p:stCondLst>
                        <p:cond delay="indefinite"/>
                      </p:stCondLst>
                      <p:childTnLst>
                        <p:par>
                          <p:cTn id="59" fill="hold">
                            <p:stCondLst>
                              <p:cond delay="0"/>
                            </p:stCondLst>
                            <p:childTnLst>
                              <p:par>
                                <p:cTn id="60" presetID="2" presetClass="entr" presetSubtype="4" fill="hold" nodeType="clickEffect">
                                  <p:stCondLst>
                                    <p:cond delay="0"/>
                                  </p:stCondLst>
                                  <p:childTnLst>
                                    <p:set>
                                      <p:cBhvr>
                                        <p:cTn id="61" dur="1" fill="hold">
                                          <p:stCondLst>
                                            <p:cond delay="0"/>
                                          </p:stCondLst>
                                        </p:cTn>
                                        <p:tgtEl>
                                          <p:spTgt spid="3">
                                            <p:txEl>
                                              <p:pRg st="2" end="2"/>
                                            </p:txEl>
                                          </p:spTgt>
                                        </p:tgtEl>
                                        <p:attrNameLst>
                                          <p:attrName>style.visibility</p:attrName>
                                        </p:attrNameLst>
                                      </p:cBhvr>
                                      <p:to>
                                        <p:strVal val="visible"/>
                                      </p:to>
                                    </p:set>
                                    <p:anim calcmode="lin" valueType="num">
                                      <p:cBhvr additive="base">
                                        <p:cTn id="6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63"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64" fill="hold">
                      <p:stCondLst>
                        <p:cond delay="indefinite"/>
                      </p:stCondLst>
                      <p:childTnLst>
                        <p:par>
                          <p:cTn id="65" fill="hold">
                            <p:stCondLst>
                              <p:cond delay="0"/>
                            </p:stCondLst>
                            <p:childTnLst>
                              <p:par>
                                <p:cTn id="66" presetID="2" presetClass="entr" presetSubtype="4" fill="hold" nodeType="clickEffect">
                                  <p:stCondLst>
                                    <p:cond delay="0"/>
                                  </p:stCondLst>
                                  <p:childTnLst>
                                    <p:set>
                                      <p:cBhvr>
                                        <p:cTn id="67" dur="1" fill="hold">
                                          <p:stCondLst>
                                            <p:cond delay="0"/>
                                          </p:stCondLst>
                                        </p:cTn>
                                        <p:tgtEl>
                                          <p:spTgt spid="3">
                                            <p:txEl>
                                              <p:pRg st="3" end="3"/>
                                            </p:txEl>
                                          </p:spTgt>
                                        </p:tgtEl>
                                        <p:attrNameLst>
                                          <p:attrName>style.visibility</p:attrName>
                                        </p:attrNameLst>
                                      </p:cBhvr>
                                      <p:to>
                                        <p:strVal val="visible"/>
                                      </p:to>
                                    </p:set>
                                    <p:anim calcmode="lin" valueType="num">
                                      <p:cBhvr additive="base">
                                        <p:cTn id="68"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69"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70" fill="hold">
                      <p:stCondLst>
                        <p:cond delay="indefinite"/>
                      </p:stCondLst>
                      <p:childTnLst>
                        <p:par>
                          <p:cTn id="71" fill="hold">
                            <p:stCondLst>
                              <p:cond delay="0"/>
                            </p:stCondLst>
                            <p:childTnLst>
                              <p:par>
                                <p:cTn id="72" presetID="2" presetClass="entr" presetSubtype="4" fill="hold" nodeType="clickEffect">
                                  <p:stCondLst>
                                    <p:cond delay="0"/>
                                  </p:stCondLst>
                                  <p:childTnLst>
                                    <p:set>
                                      <p:cBhvr>
                                        <p:cTn id="73" dur="1" fill="hold">
                                          <p:stCondLst>
                                            <p:cond delay="0"/>
                                          </p:stCondLst>
                                        </p:cTn>
                                        <p:tgtEl>
                                          <p:spTgt spid="3">
                                            <p:txEl>
                                              <p:pRg st="4" end="4"/>
                                            </p:txEl>
                                          </p:spTgt>
                                        </p:tgtEl>
                                        <p:attrNameLst>
                                          <p:attrName>style.visibility</p:attrName>
                                        </p:attrNameLst>
                                      </p:cBhvr>
                                      <p:to>
                                        <p:strVal val="visible"/>
                                      </p:to>
                                    </p:set>
                                    <p:anim calcmode="lin" valueType="num">
                                      <p:cBhvr additive="base">
                                        <p:cTn id="74"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75"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9C0F562-2898-2949-93E0-59E796D8650D}"/>
              </a:ext>
            </a:extLst>
          </p:cNvPr>
          <p:cNvSpPr>
            <a:spLocks noGrp="1"/>
          </p:cNvSpPr>
          <p:nvPr>
            <p:ph type="title"/>
          </p:nvPr>
        </p:nvSpPr>
        <p:spPr>
          <a:xfrm>
            <a:off x="1139824" y="388489"/>
            <a:ext cx="9905998" cy="544360"/>
          </a:xfrm>
        </p:spPr>
        <p:txBody>
          <a:bodyPr>
            <a:normAutofit/>
          </a:bodyPr>
          <a:lstStyle/>
          <a:p>
            <a:pPr algn="ctr"/>
            <a:r>
              <a:rPr lang="it-IT" sz="2400" dirty="0"/>
              <a:t>modello dei canali passivi</a:t>
            </a:r>
          </a:p>
        </p:txBody>
      </p:sp>
      <p:sp>
        <p:nvSpPr>
          <p:cNvPr id="3" name="Segnaposto contenuto 2">
            <a:extLst>
              <a:ext uri="{FF2B5EF4-FFF2-40B4-BE49-F238E27FC236}">
                <a16:creationId xmlns:a16="http://schemas.microsoft.com/office/drawing/2014/main" id="{4C7C8F32-2D93-604C-B1A1-5814B72CAE2F}"/>
              </a:ext>
            </a:extLst>
          </p:cNvPr>
          <p:cNvSpPr>
            <a:spLocks noGrp="1"/>
          </p:cNvSpPr>
          <p:nvPr>
            <p:ph idx="1"/>
          </p:nvPr>
        </p:nvSpPr>
        <p:spPr>
          <a:xfrm>
            <a:off x="1141413" y="1162877"/>
            <a:ext cx="5099130" cy="3207914"/>
          </a:xfrm>
        </p:spPr>
        <p:txBody>
          <a:bodyPr>
            <a:normAutofit fontScale="85000" lnSpcReduction="20000"/>
          </a:bodyPr>
          <a:lstStyle/>
          <a:p>
            <a:r>
              <a:rPr lang="it-IT" sz="1600" dirty="0"/>
              <a:t>Per ogni canale ionico, vengono impostate le relative relazioni costitutive contenenti la topologia (serie o parallelo)</a:t>
            </a:r>
          </a:p>
          <a:p>
            <a:r>
              <a:rPr lang="it-IT" sz="1600" dirty="0"/>
              <a:t>Ogni canale ha i propri parametri di resistività (G) e diffusione (D) in base al tipo di ione che rappresenta.</a:t>
            </a:r>
          </a:p>
          <a:p>
            <a:r>
              <a:rPr lang="it-IT" sz="1600" dirty="0"/>
              <a:t>Le soglie (v1,v2,i1,i2) rappresentano il comportamento del canale. Questo può avere una predominanza di forza elettromagnetica o diffusiva e quindi una curva crescente o decrescente.</a:t>
            </a:r>
          </a:p>
          <a:p>
            <a:r>
              <a:rPr lang="it-IT" sz="1600" dirty="0"/>
              <a:t>Le funzioni rappresentate sono definite a tratti. Possono anche essere definite come funzioni continue.</a:t>
            </a:r>
          </a:p>
          <a:p>
            <a:r>
              <a:rPr lang="it-IT" sz="1600" dirty="0"/>
              <a:t>Le curve assumono una caratteristica forma ad N (o N rovesciata di 90°)</a:t>
            </a:r>
          </a:p>
          <a:p>
            <a:endParaRPr lang="it-IT" dirty="0"/>
          </a:p>
        </p:txBody>
      </p:sp>
      <mc:AlternateContent xmlns:mc="http://schemas.openxmlformats.org/markup-compatibility/2006">
        <mc:Choice xmlns:a14="http://schemas.microsoft.com/office/drawing/2010/main" Requires="a14">
          <p:sp>
            <p:nvSpPr>
              <p:cNvPr id="6" name="Segnaposto contenuto 2">
                <a:extLst>
                  <a:ext uri="{FF2B5EF4-FFF2-40B4-BE49-F238E27FC236}">
                    <a16:creationId xmlns:a16="http://schemas.microsoft.com/office/drawing/2014/main" id="{0D23CC37-F1AF-8345-B16F-B1E6D8D08FFE}"/>
                  </a:ext>
                </a:extLst>
              </p:cNvPr>
              <p:cNvSpPr txBox="1">
                <a:spLocks/>
              </p:cNvSpPr>
              <p:nvPr/>
            </p:nvSpPr>
            <p:spPr>
              <a:xfrm>
                <a:off x="6240543" y="1158107"/>
                <a:ext cx="4806867" cy="2867138"/>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it-IT" dirty="0"/>
                  <a:t>Canale Sodio in serie</a:t>
                </a:r>
              </a:p>
              <a:p>
                <a:pPr marL="0" indent="0">
                  <a:buNone/>
                </a:pPr>
                <a14:m>
                  <m:oMathPara xmlns:m="http://schemas.openxmlformats.org/officeDocument/2006/math">
                    <m:oMathParaPr>
                      <m:jc m:val="centerGroup"/>
                    </m:oMathParaPr>
                    <m:oMath xmlns:m="http://schemas.openxmlformats.org/officeDocument/2006/math">
                      <m:sSub>
                        <m:sSubPr>
                          <m:ctrlPr>
                            <a:rPr lang="it-IT" sz="1200" b="0" i="1" smtClean="0">
                              <a:latin typeface="Cambria Math" panose="02040503050406030204" pitchFamily="18" charset="0"/>
                            </a:rPr>
                          </m:ctrlPr>
                        </m:sSubPr>
                        <m:e>
                          <m:r>
                            <a:rPr lang="it-IT" sz="1200" b="0" i="1" smtClean="0">
                              <a:latin typeface="Cambria Math" panose="02040503050406030204" pitchFamily="18" charset="0"/>
                            </a:rPr>
                            <m:t>𝑉</m:t>
                          </m:r>
                        </m:e>
                        <m:sub>
                          <m:r>
                            <a:rPr lang="it-IT" sz="1200" b="0" i="1" smtClean="0">
                              <a:latin typeface="Cambria Math" panose="02040503050406030204" pitchFamily="18" charset="0"/>
                            </a:rPr>
                            <m:t>𝑁𝑎</m:t>
                          </m:r>
                        </m:sub>
                      </m:sSub>
                      <m:d>
                        <m:dPr>
                          <m:ctrlPr>
                            <a:rPr lang="it-IT" sz="1200" b="0" i="1" smtClean="0">
                              <a:latin typeface="Cambria Math" panose="02040503050406030204" pitchFamily="18" charset="0"/>
                            </a:rPr>
                          </m:ctrlPr>
                        </m:dPr>
                        <m:e>
                          <m:r>
                            <a:rPr lang="it-IT" sz="1200" b="0" i="1" smtClean="0">
                              <a:latin typeface="Cambria Math" panose="02040503050406030204" pitchFamily="18" charset="0"/>
                            </a:rPr>
                            <m:t>𝐼</m:t>
                          </m:r>
                        </m:e>
                      </m:d>
                      <m:r>
                        <a:rPr lang="it-IT" sz="1200" b="0" i="1" smtClean="0">
                          <a:latin typeface="Cambria Math" panose="02040503050406030204" pitchFamily="18" charset="0"/>
                        </a:rPr>
                        <m:t>=</m:t>
                      </m:r>
                      <m:f>
                        <m:fPr>
                          <m:ctrlPr>
                            <a:rPr lang="it-IT" sz="1200" b="0" i="1" smtClean="0">
                              <a:latin typeface="Cambria Math" panose="02040503050406030204" pitchFamily="18" charset="0"/>
                            </a:rPr>
                          </m:ctrlPr>
                        </m:fPr>
                        <m:num>
                          <m:r>
                            <a:rPr lang="it-IT" sz="1200" b="0" i="1" smtClean="0">
                              <a:latin typeface="Cambria Math" panose="02040503050406030204" pitchFamily="18" charset="0"/>
                            </a:rPr>
                            <m:t>1</m:t>
                          </m:r>
                        </m:num>
                        <m:den>
                          <m:sSub>
                            <m:sSubPr>
                              <m:ctrlPr>
                                <a:rPr lang="it-IT" sz="1200" b="0" i="1" smtClean="0">
                                  <a:latin typeface="Cambria Math" panose="02040503050406030204" pitchFamily="18" charset="0"/>
                                </a:rPr>
                              </m:ctrlPr>
                            </m:sSubPr>
                            <m:e>
                              <m:r>
                                <a:rPr lang="it-IT" sz="1200" b="0" i="1" smtClean="0">
                                  <a:latin typeface="Cambria Math" panose="02040503050406030204" pitchFamily="18" charset="0"/>
                                </a:rPr>
                                <m:t>𝐺</m:t>
                              </m:r>
                            </m:e>
                            <m:sub>
                              <m:r>
                                <a:rPr lang="it-IT" sz="1200" b="0" i="1" smtClean="0">
                                  <a:latin typeface="Cambria Math" panose="02040503050406030204" pitchFamily="18" charset="0"/>
                                </a:rPr>
                                <m:t>𝑁𝑎</m:t>
                              </m:r>
                            </m:sub>
                          </m:sSub>
                        </m:den>
                      </m:f>
                      <m:r>
                        <a:rPr lang="it-IT" sz="1200" b="0" i="1" smtClean="0">
                          <a:latin typeface="Cambria Math" panose="02040503050406030204" pitchFamily="18" charset="0"/>
                        </a:rPr>
                        <m:t>𝐼</m:t>
                      </m:r>
                      <m:r>
                        <a:rPr lang="it-IT" sz="1200" b="0" i="1" smtClean="0">
                          <a:latin typeface="Cambria Math" panose="02040503050406030204" pitchFamily="18" charset="0"/>
                        </a:rPr>
                        <m:t>+</m:t>
                      </m:r>
                      <m:f>
                        <m:fPr>
                          <m:ctrlPr>
                            <a:rPr lang="it-IT" sz="1200" b="0" i="1" smtClean="0">
                              <a:latin typeface="Cambria Math" panose="02040503050406030204" pitchFamily="18" charset="0"/>
                            </a:rPr>
                          </m:ctrlPr>
                        </m:fPr>
                        <m:num>
                          <m:r>
                            <a:rPr lang="it-IT" sz="1200" b="0" i="1" smtClean="0">
                              <a:latin typeface="Cambria Math" panose="02040503050406030204" pitchFamily="18" charset="0"/>
                            </a:rPr>
                            <m:t>1</m:t>
                          </m:r>
                        </m:num>
                        <m:den>
                          <m:sSub>
                            <m:sSubPr>
                              <m:ctrlPr>
                                <a:rPr lang="it-IT" sz="1200" b="0" i="1" smtClean="0">
                                  <a:latin typeface="Cambria Math" panose="02040503050406030204" pitchFamily="18" charset="0"/>
                                </a:rPr>
                              </m:ctrlPr>
                            </m:sSubPr>
                            <m:e>
                              <m:r>
                                <a:rPr lang="it-IT" sz="1200" b="0" i="1" smtClean="0">
                                  <a:latin typeface="Cambria Math" panose="02040503050406030204" pitchFamily="18" charset="0"/>
                                </a:rPr>
                                <m:t>𝐷</m:t>
                              </m:r>
                            </m:e>
                            <m:sub>
                              <m:r>
                                <a:rPr lang="it-IT" sz="1200" b="0" i="1" smtClean="0">
                                  <a:latin typeface="Cambria Math" panose="02040503050406030204" pitchFamily="18" charset="0"/>
                                </a:rPr>
                                <m:t>𝑁𝑎</m:t>
                              </m:r>
                            </m:sub>
                          </m:sSub>
                        </m:den>
                      </m:f>
                      <m:d>
                        <m:dPr>
                          <m:ctrlPr>
                            <a:rPr lang="it-IT" sz="1200" b="0" i="1" smtClean="0">
                              <a:latin typeface="Cambria Math" panose="02040503050406030204" pitchFamily="18" charset="0"/>
                            </a:rPr>
                          </m:ctrlPr>
                        </m:dPr>
                        <m:e>
                          <m:r>
                            <a:rPr lang="it-IT" sz="1200" b="0" i="1" smtClean="0">
                              <a:latin typeface="Cambria Math" panose="02040503050406030204" pitchFamily="18" charset="0"/>
                            </a:rPr>
                            <m:t>𝐼</m:t>
                          </m:r>
                          <m:r>
                            <a:rPr lang="it-IT" sz="1200" b="0" i="1" smtClean="0">
                              <a:latin typeface="Cambria Math" panose="02040503050406030204" pitchFamily="18" charset="0"/>
                            </a:rPr>
                            <m:t>−</m:t>
                          </m:r>
                          <m:r>
                            <a:rPr lang="it-IT" sz="1200" b="0" i="1" smtClean="0">
                              <a:latin typeface="Cambria Math" panose="02040503050406030204" pitchFamily="18" charset="0"/>
                            </a:rPr>
                            <m:t>𝑖</m:t>
                          </m:r>
                          <m:r>
                            <a:rPr lang="it-IT" sz="1200" b="0" i="1" smtClean="0">
                              <a:latin typeface="Cambria Math" panose="02040503050406030204" pitchFamily="18" charset="0"/>
                            </a:rPr>
                            <m:t>1</m:t>
                          </m:r>
                        </m:e>
                      </m:d>
                      <m:d>
                        <m:dPr>
                          <m:ctrlPr>
                            <a:rPr lang="it-IT" sz="1200" b="0" i="1" smtClean="0">
                              <a:latin typeface="Cambria Math" panose="02040503050406030204" pitchFamily="18" charset="0"/>
                            </a:rPr>
                          </m:ctrlPr>
                        </m:dPr>
                        <m:e>
                          <m:r>
                            <a:rPr lang="it-IT" sz="1200" b="0" i="1" smtClean="0">
                              <a:latin typeface="Cambria Math" panose="02040503050406030204" pitchFamily="18" charset="0"/>
                            </a:rPr>
                            <m:t>𝑖</m:t>
                          </m:r>
                          <m:r>
                            <a:rPr lang="it-IT" sz="1200" b="0" i="1" smtClean="0">
                              <a:latin typeface="Cambria Math" panose="02040503050406030204" pitchFamily="18" charset="0"/>
                            </a:rPr>
                            <m:t>1&lt;</m:t>
                          </m:r>
                          <m:r>
                            <a:rPr lang="it-IT" sz="1200" b="0" i="1" smtClean="0">
                              <a:latin typeface="Cambria Math" panose="02040503050406030204" pitchFamily="18" charset="0"/>
                            </a:rPr>
                            <m:t>𝐼</m:t>
                          </m:r>
                          <m:r>
                            <a:rPr lang="it-IT" sz="1200" b="0" i="1" smtClean="0">
                              <a:latin typeface="Cambria Math" panose="02040503050406030204" pitchFamily="18" charset="0"/>
                            </a:rPr>
                            <m:t>&lt;</m:t>
                          </m:r>
                          <m:r>
                            <a:rPr lang="it-IT" sz="1200" b="0" i="1" smtClean="0">
                              <a:latin typeface="Cambria Math" panose="02040503050406030204" pitchFamily="18" charset="0"/>
                            </a:rPr>
                            <m:t>𝑖</m:t>
                          </m:r>
                          <m:r>
                            <a:rPr lang="it-IT" sz="1200" b="0" i="1" smtClean="0">
                              <a:latin typeface="Cambria Math" panose="02040503050406030204" pitchFamily="18" charset="0"/>
                            </a:rPr>
                            <m:t>2</m:t>
                          </m:r>
                        </m:e>
                      </m:d>
                      <m:r>
                        <a:rPr lang="it-IT" sz="1200" b="0" i="1" smtClean="0">
                          <a:latin typeface="Cambria Math" panose="02040503050406030204" pitchFamily="18" charset="0"/>
                        </a:rPr>
                        <m:t>+</m:t>
                      </m:r>
                      <m:f>
                        <m:fPr>
                          <m:ctrlPr>
                            <a:rPr lang="it-IT" sz="1200" i="1">
                              <a:latin typeface="Cambria Math" panose="02040503050406030204" pitchFamily="18" charset="0"/>
                            </a:rPr>
                          </m:ctrlPr>
                        </m:fPr>
                        <m:num>
                          <m:r>
                            <a:rPr lang="it-IT" sz="1200" i="1">
                              <a:latin typeface="Cambria Math" panose="02040503050406030204" pitchFamily="18" charset="0"/>
                            </a:rPr>
                            <m:t>1</m:t>
                          </m:r>
                        </m:num>
                        <m:den>
                          <m:sSub>
                            <m:sSubPr>
                              <m:ctrlPr>
                                <a:rPr lang="it-IT" sz="1200" i="1">
                                  <a:latin typeface="Cambria Math" panose="02040503050406030204" pitchFamily="18" charset="0"/>
                                </a:rPr>
                              </m:ctrlPr>
                            </m:sSubPr>
                            <m:e>
                              <m:r>
                                <a:rPr lang="it-IT" sz="1200" i="1">
                                  <a:latin typeface="Cambria Math" panose="02040503050406030204" pitchFamily="18" charset="0"/>
                                </a:rPr>
                                <m:t>𝐷</m:t>
                              </m:r>
                            </m:e>
                            <m:sub>
                              <m:r>
                                <a:rPr lang="it-IT" sz="1200" i="1">
                                  <a:latin typeface="Cambria Math" panose="02040503050406030204" pitchFamily="18" charset="0"/>
                                </a:rPr>
                                <m:t>𝑁𝑎</m:t>
                              </m:r>
                            </m:sub>
                          </m:sSub>
                        </m:den>
                      </m:f>
                      <m:d>
                        <m:dPr>
                          <m:ctrlPr>
                            <a:rPr lang="it-IT" sz="1200" i="1" smtClean="0">
                              <a:latin typeface="Cambria Math" panose="02040503050406030204" pitchFamily="18" charset="0"/>
                            </a:rPr>
                          </m:ctrlPr>
                        </m:dPr>
                        <m:e>
                          <m:r>
                            <a:rPr lang="it-IT" sz="1200" b="0" i="1" smtClean="0">
                              <a:latin typeface="Cambria Math" panose="02040503050406030204" pitchFamily="18" charset="0"/>
                            </a:rPr>
                            <m:t>𝑖</m:t>
                          </m:r>
                          <m:r>
                            <a:rPr lang="it-IT" sz="1200" b="0" i="1" smtClean="0">
                              <a:latin typeface="Cambria Math" panose="02040503050406030204" pitchFamily="18" charset="0"/>
                            </a:rPr>
                            <m:t>2−</m:t>
                          </m:r>
                          <m:r>
                            <a:rPr lang="it-IT" sz="1200" i="1">
                              <a:latin typeface="Cambria Math" panose="02040503050406030204" pitchFamily="18" charset="0"/>
                            </a:rPr>
                            <m:t>𝑖</m:t>
                          </m:r>
                          <m:r>
                            <a:rPr lang="it-IT" sz="1200" i="1">
                              <a:latin typeface="Cambria Math" panose="02040503050406030204" pitchFamily="18" charset="0"/>
                            </a:rPr>
                            <m:t>1</m:t>
                          </m:r>
                        </m:e>
                      </m:d>
                      <m:r>
                        <a:rPr lang="it-IT" sz="1200" b="0" i="1" smtClean="0">
                          <a:latin typeface="Cambria Math" panose="02040503050406030204" pitchFamily="18" charset="0"/>
                        </a:rPr>
                        <m:t>(</m:t>
                      </m:r>
                      <m:r>
                        <a:rPr lang="it-IT" sz="1200" b="0" i="1" smtClean="0">
                          <a:latin typeface="Cambria Math" panose="02040503050406030204" pitchFamily="18" charset="0"/>
                        </a:rPr>
                        <m:t>𝑖</m:t>
                      </m:r>
                      <m:r>
                        <a:rPr lang="it-IT" sz="1200" b="0" i="1" smtClean="0">
                          <a:latin typeface="Cambria Math" panose="02040503050406030204" pitchFamily="18" charset="0"/>
                        </a:rPr>
                        <m:t>2&lt;</m:t>
                      </m:r>
                      <m:r>
                        <a:rPr lang="it-IT" sz="1200" b="0" i="1" smtClean="0">
                          <a:latin typeface="Cambria Math" panose="02040503050406030204" pitchFamily="18" charset="0"/>
                        </a:rPr>
                        <m:t>𝐼</m:t>
                      </m:r>
                      <m:r>
                        <a:rPr lang="it-IT" sz="1200" b="0" i="1" smtClean="0">
                          <a:latin typeface="Cambria Math" panose="02040503050406030204" pitchFamily="18" charset="0"/>
                        </a:rPr>
                        <m:t>)</m:t>
                      </m:r>
                    </m:oMath>
                  </m:oMathPara>
                </a14:m>
                <a:endParaRPr lang="it-IT" sz="1200" dirty="0"/>
              </a:p>
              <a:p>
                <a:r>
                  <a:rPr lang="it-IT" dirty="0"/>
                  <a:t>Canale Potassio in parallelo</a:t>
                </a:r>
              </a:p>
              <a:p>
                <a:pPr marL="0" indent="0">
                  <a:buNone/>
                </a:pPr>
                <a14:m>
                  <m:oMathPara xmlns:m="http://schemas.openxmlformats.org/officeDocument/2006/math">
                    <m:oMathParaPr>
                      <m:jc m:val="centerGroup"/>
                    </m:oMathParaPr>
                    <m:oMath xmlns:m="http://schemas.openxmlformats.org/officeDocument/2006/math">
                      <m:sSub>
                        <m:sSubPr>
                          <m:ctrlPr>
                            <a:rPr lang="it-IT" sz="1200" i="1">
                              <a:latin typeface="Cambria Math" panose="02040503050406030204" pitchFamily="18" charset="0"/>
                            </a:rPr>
                          </m:ctrlPr>
                        </m:sSubPr>
                        <m:e>
                          <m:r>
                            <a:rPr lang="it-IT" sz="1200" b="0" i="1" smtClean="0">
                              <a:latin typeface="Cambria Math" panose="02040503050406030204" pitchFamily="18" charset="0"/>
                            </a:rPr>
                            <m:t>𝐼</m:t>
                          </m:r>
                        </m:e>
                        <m:sub>
                          <m:r>
                            <a:rPr lang="it-IT" sz="1200" b="0" i="1" smtClean="0">
                              <a:latin typeface="Cambria Math" panose="02040503050406030204" pitchFamily="18" charset="0"/>
                            </a:rPr>
                            <m:t>𝐾</m:t>
                          </m:r>
                        </m:sub>
                      </m:sSub>
                      <m:d>
                        <m:dPr>
                          <m:ctrlPr>
                            <a:rPr lang="it-IT" sz="1200" i="1">
                              <a:latin typeface="Cambria Math" panose="02040503050406030204" pitchFamily="18" charset="0"/>
                            </a:rPr>
                          </m:ctrlPr>
                        </m:dPr>
                        <m:e>
                          <m:r>
                            <a:rPr lang="it-IT" sz="1200" b="0" i="1" smtClean="0">
                              <a:latin typeface="Cambria Math" panose="02040503050406030204" pitchFamily="18" charset="0"/>
                            </a:rPr>
                            <m:t>𝑉</m:t>
                          </m:r>
                        </m:e>
                      </m:d>
                      <m:r>
                        <a:rPr lang="it-IT" sz="1200" i="1">
                          <a:latin typeface="Cambria Math" panose="02040503050406030204" pitchFamily="18" charset="0"/>
                        </a:rPr>
                        <m:t>=</m:t>
                      </m:r>
                      <m:sSub>
                        <m:sSubPr>
                          <m:ctrlPr>
                            <a:rPr lang="it-IT" sz="1200" i="1">
                              <a:latin typeface="Cambria Math" panose="02040503050406030204" pitchFamily="18" charset="0"/>
                            </a:rPr>
                          </m:ctrlPr>
                        </m:sSubPr>
                        <m:e>
                          <m:r>
                            <a:rPr lang="it-IT" sz="1200" i="1">
                              <a:latin typeface="Cambria Math" panose="02040503050406030204" pitchFamily="18" charset="0"/>
                            </a:rPr>
                            <m:t>𝐺</m:t>
                          </m:r>
                        </m:e>
                        <m:sub>
                          <m:r>
                            <a:rPr lang="it-IT" sz="1200" b="0" i="1" smtClean="0">
                              <a:latin typeface="Cambria Math" panose="02040503050406030204" pitchFamily="18" charset="0"/>
                            </a:rPr>
                            <m:t>𝐾</m:t>
                          </m:r>
                        </m:sub>
                      </m:sSub>
                      <m:r>
                        <a:rPr lang="it-IT" sz="1200" b="0" i="1" smtClean="0">
                          <a:latin typeface="Cambria Math" panose="02040503050406030204" pitchFamily="18" charset="0"/>
                        </a:rPr>
                        <m:t>𝑉</m:t>
                      </m:r>
                      <m:r>
                        <a:rPr lang="it-IT" sz="1200" i="1">
                          <a:latin typeface="Cambria Math" panose="02040503050406030204" pitchFamily="18" charset="0"/>
                        </a:rPr>
                        <m:t>+</m:t>
                      </m:r>
                      <m:sSub>
                        <m:sSubPr>
                          <m:ctrlPr>
                            <a:rPr lang="it-IT" sz="1200" i="1">
                              <a:latin typeface="Cambria Math" panose="02040503050406030204" pitchFamily="18" charset="0"/>
                            </a:rPr>
                          </m:ctrlPr>
                        </m:sSubPr>
                        <m:e>
                          <m:r>
                            <a:rPr lang="it-IT" sz="1200" i="1">
                              <a:latin typeface="Cambria Math" panose="02040503050406030204" pitchFamily="18" charset="0"/>
                            </a:rPr>
                            <m:t>𝐷</m:t>
                          </m:r>
                        </m:e>
                        <m:sub>
                          <m:r>
                            <a:rPr lang="it-IT" sz="1200" b="0" i="1" smtClean="0">
                              <a:latin typeface="Cambria Math" panose="02040503050406030204" pitchFamily="18" charset="0"/>
                            </a:rPr>
                            <m:t>𝐾</m:t>
                          </m:r>
                        </m:sub>
                      </m:sSub>
                      <m:d>
                        <m:dPr>
                          <m:ctrlPr>
                            <a:rPr lang="it-IT" sz="1200" i="1">
                              <a:latin typeface="Cambria Math" panose="02040503050406030204" pitchFamily="18" charset="0"/>
                            </a:rPr>
                          </m:ctrlPr>
                        </m:dPr>
                        <m:e>
                          <m:r>
                            <a:rPr lang="it-IT" sz="1200" b="0" i="1" smtClean="0">
                              <a:latin typeface="Cambria Math" panose="02040503050406030204" pitchFamily="18" charset="0"/>
                            </a:rPr>
                            <m:t>𝑉</m:t>
                          </m:r>
                          <m:r>
                            <a:rPr lang="it-IT" sz="1200" i="1">
                              <a:latin typeface="Cambria Math" panose="02040503050406030204" pitchFamily="18" charset="0"/>
                            </a:rPr>
                            <m:t>−</m:t>
                          </m:r>
                          <m:r>
                            <a:rPr lang="it-IT" sz="1200" b="0" i="1" smtClean="0">
                              <a:latin typeface="Cambria Math" panose="02040503050406030204" pitchFamily="18" charset="0"/>
                            </a:rPr>
                            <m:t>𝑣</m:t>
                          </m:r>
                          <m:r>
                            <a:rPr lang="it-IT" sz="1200" i="1">
                              <a:latin typeface="Cambria Math" panose="02040503050406030204" pitchFamily="18" charset="0"/>
                            </a:rPr>
                            <m:t>1</m:t>
                          </m:r>
                        </m:e>
                      </m:d>
                      <m:d>
                        <m:dPr>
                          <m:ctrlPr>
                            <a:rPr lang="it-IT" sz="1200" i="1">
                              <a:latin typeface="Cambria Math" panose="02040503050406030204" pitchFamily="18" charset="0"/>
                            </a:rPr>
                          </m:ctrlPr>
                        </m:dPr>
                        <m:e>
                          <m:r>
                            <a:rPr lang="it-IT" sz="1200" b="0" i="1" smtClean="0">
                              <a:latin typeface="Cambria Math" panose="02040503050406030204" pitchFamily="18" charset="0"/>
                            </a:rPr>
                            <m:t>𝑣</m:t>
                          </m:r>
                          <m:r>
                            <a:rPr lang="it-IT" sz="1200" i="1">
                              <a:latin typeface="Cambria Math" panose="02040503050406030204" pitchFamily="18" charset="0"/>
                            </a:rPr>
                            <m:t>1&lt;</m:t>
                          </m:r>
                          <m:r>
                            <a:rPr lang="it-IT" sz="1200" b="0" i="1" smtClean="0">
                              <a:latin typeface="Cambria Math" panose="02040503050406030204" pitchFamily="18" charset="0"/>
                            </a:rPr>
                            <m:t>𝑉</m:t>
                          </m:r>
                          <m:r>
                            <a:rPr lang="it-IT" sz="1200" i="1">
                              <a:latin typeface="Cambria Math" panose="02040503050406030204" pitchFamily="18" charset="0"/>
                            </a:rPr>
                            <m:t>&lt;</m:t>
                          </m:r>
                          <m:r>
                            <a:rPr lang="it-IT" sz="1200" b="0" i="1" smtClean="0">
                              <a:latin typeface="Cambria Math" panose="02040503050406030204" pitchFamily="18" charset="0"/>
                            </a:rPr>
                            <m:t>𝑣</m:t>
                          </m:r>
                          <m:r>
                            <a:rPr lang="it-IT" sz="1200" i="1">
                              <a:latin typeface="Cambria Math" panose="02040503050406030204" pitchFamily="18" charset="0"/>
                            </a:rPr>
                            <m:t>2</m:t>
                          </m:r>
                        </m:e>
                      </m:d>
                      <m:r>
                        <a:rPr lang="it-IT" sz="1200" i="1">
                          <a:latin typeface="Cambria Math" panose="02040503050406030204" pitchFamily="18" charset="0"/>
                        </a:rPr>
                        <m:t>+</m:t>
                      </m:r>
                      <m:sSub>
                        <m:sSubPr>
                          <m:ctrlPr>
                            <a:rPr lang="it-IT" sz="1200" i="1">
                              <a:latin typeface="Cambria Math" panose="02040503050406030204" pitchFamily="18" charset="0"/>
                            </a:rPr>
                          </m:ctrlPr>
                        </m:sSubPr>
                        <m:e>
                          <m:r>
                            <a:rPr lang="it-IT" sz="1200" i="1">
                              <a:latin typeface="Cambria Math" panose="02040503050406030204" pitchFamily="18" charset="0"/>
                            </a:rPr>
                            <m:t>𝐷</m:t>
                          </m:r>
                        </m:e>
                        <m:sub>
                          <m:r>
                            <a:rPr lang="it-IT" sz="1200" i="1">
                              <a:latin typeface="Cambria Math" panose="02040503050406030204" pitchFamily="18" charset="0"/>
                            </a:rPr>
                            <m:t>𝐾</m:t>
                          </m:r>
                        </m:sub>
                      </m:sSub>
                      <m:d>
                        <m:dPr>
                          <m:ctrlPr>
                            <a:rPr lang="it-IT" sz="1200" i="1">
                              <a:latin typeface="Cambria Math" panose="02040503050406030204" pitchFamily="18" charset="0"/>
                            </a:rPr>
                          </m:ctrlPr>
                        </m:dPr>
                        <m:e>
                          <m:r>
                            <a:rPr lang="it-IT" sz="1200" b="0" i="1" smtClean="0">
                              <a:latin typeface="Cambria Math" panose="02040503050406030204" pitchFamily="18" charset="0"/>
                            </a:rPr>
                            <m:t>𝑣</m:t>
                          </m:r>
                          <m:r>
                            <a:rPr lang="it-IT" sz="1200" i="1">
                              <a:latin typeface="Cambria Math" panose="02040503050406030204" pitchFamily="18" charset="0"/>
                            </a:rPr>
                            <m:t>2−</m:t>
                          </m:r>
                          <m:r>
                            <a:rPr lang="it-IT" sz="1200" b="0" i="1" smtClean="0">
                              <a:latin typeface="Cambria Math" panose="02040503050406030204" pitchFamily="18" charset="0"/>
                            </a:rPr>
                            <m:t>𝑣</m:t>
                          </m:r>
                          <m:r>
                            <a:rPr lang="it-IT" sz="1200" i="1">
                              <a:latin typeface="Cambria Math" panose="02040503050406030204" pitchFamily="18" charset="0"/>
                            </a:rPr>
                            <m:t>1</m:t>
                          </m:r>
                        </m:e>
                      </m:d>
                      <m:r>
                        <a:rPr lang="it-IT" sz="1200" i="1">
                          <a:latin typeface="Cambria Math" panose="02040503050406030204" pitchFamily="18" charset="0"/>
                        </a:rPr>
                        <m:t>(</m:t>
                      </m:r>
                      <m:r>
                        <a:rPr lang="it-IT" sz="1200" b="0" i="1" smtClean="0">
                          <a:latin typeface="Cambria Math" panose="02040503050406030204" pitchFamily="18" charset="0"/>
                        </a:rPr>
                        <m:t>𝑣</m:t>
                      </m:r>
                      <m:r>
                        <a:rPr lang="it-IT" sz="1200" i="1">
                          <a:latin typeface="Cambria Math" panose="02040503050406030204" pitchFamily="18" charset="0"/>
                        </a:rPr>
                        <m:t>2&lt;</m:t>
                      </m:r>
                      <m:r>
                        <a:rPr lang="it-IT" sz="1200" i="1">
                          <a:latin typeface="Cambria Math" panose="02040503050406030204" pitchFamily="18" charset="0"/>
                        </a:rPr>
                        <m:t>𝐼</m:t>
                      </m:r>
                      <m:r>
                        <a:rPr lang="it-IT" sz="1200" i="1">
                          <a:latin typeface="Cambria Math" panose="02040503050406030204" pitchFamily="18" charset="0"/>
                        </a:rPr>
                        <m:t>)</m:t>
                      </m:r>
                    </m:oMath>
                  </m:oMathPara>
                </a14:m>
                <a:endParaRPr lang="it-IT" sz="1400" dirty="0"/>
              </a:p>
              <a:p>
                <a:endParaRPr lang="it-IT" dirty="0"/>
              </a:p>
            </p:txBody>
          </p:sp>
        </mc:Choice>
        <mc:Fallback>
          <p:sp>
            <p:nvSpPr>
              <p:cNvPr id="6" name="Segnaposto contenuto 2">
                <a:extLst>
                  <a:ext uri="{FF2B5EF4-FFF2-40B4-BE49-F238E27FC236}">
                    <a16:creationId xmlns:a16="http://schemas.microsoft.com/office/drawing/2014/main" id="{0D23CC37-F1AF-8345-B16F-B1E6D8D08FFE}"/>
                  </a:ext>
                </a:extLst>
              </p:cNvPr>
              <p:cNvSpPr txBox="1">
                <a:spLocks noRot="1" noChangeAspect="1" noMove="1" noResize="1" noEditPoints="1" noAdjustHandles="1" noChangeArrowheads="1" noChangeShapeType="1" noTextEdit="1"/>
              </p:cNvSpPr>
              <p:nvPr/>
            </p:nvSpPr>
            <p:spPr>
              <a:xfrm>
                <a:off x="6240543" y="1158107"/>
                <a:ext cx="4806867" cy="2867138"/>
              </a:xfrm>
              <a:prstGeom prst="rect">
                <a:avLst/>
              </a:prstGeom>
              <a:blipFill>
                <a:blip r:embed="rId2"/>
                <a:stretch>
                  <a:fillRect l="-2639" t="-3097"/>
                </a:stretch>
              </a:blipFill>
            </p:spPr>
            <p:txBody>
              <a:bodyPr/>
              <a:lstStyle/>
              <a:p>
                <a:r>
                  <a:rPr lang="it-IT">
                    <a:noFill/>
                  </a:rPr>
                  <a:t> </a:t>
                </a:r>
              </a:p>
            </p:txBody>
          </p:sp>
        </mc:Fallback>
      </mc:AlternateContent>
      <p:pic>
        <p:nvPicPr>
          <p:cNvPr id="8" name="Immagine 7">
            <a:extLst>
              <a:ext uri="{FF2B5EF4-FFF2-40B4-BE49-F238E27FC236}">
                <a16:creationId xmlns:a16="http://schemas.microsoft.com/office/drawing/2014/main" id="{0DFA2CBE-4A45-1F47-863C-13AEAF56DB63}"/>
              </a:ext>
            </a:extLst>
          </p:cNvPr>
          <p:cNvPicPr>
            <a:picLocks noChangeAspect="1"/>
          </p:cNvPicPr>
          <p:nvPr/>
        </p:nvPicPr>
        <p:blipFill>
          <a:blip r:embed="rId3"/>
          <a:stretch>
            <a:fillRect/>
          </a:stretch>
        </p:blipFill>
        <p:spPr>
          <a:xfrm>
            <a:off x="1998482" y="4375562"/>
            <a:ext cx="5662113" cy="2154365"/>
          </a:xfrm>
          <a:prstGeom prst="rect">
            <a:avLst/>
          </a:prstGeom>
        </p:spPr>
      </p:pic>
      <p:pic>
        <p:nvPicPr>
          <p:cNvPr id="9" name="Immagine 8">
            <a:extLst>
              <a:ext uri="{FF2B5EF4-FFF2-40B4-BE49-F238E27FC236}">
                <a16:creationId xmlns:a16="http://schemas.microsoft.com/office/drawing/2014/main" id="{62EEA4F4-B9FC-194C-89E1-3090863620B7}"/>
              </a:ext>
            </a:extLst>
          </p:cNvPr>
          <p:cNvPicPr>
            <a:picLocks noChangeAspect="1"/>
          </p:cNvPicPr>
          <p:nvPr/>
        </p:nvPicPr>
        <p:blipFill>
          <a:blip r:embed="rId4"/>
          <a:stretch>
            <a:fillRect/>
          </a:stretch>
        </p:blipFill>
        <p:spPr>
          <a:xfrm>
            <a:off x="7660595" y="4370791"/>
            <a:ext cx="3019974" cy="2159137"/>
          </a:xfrm>
          <a:prstGeom prst="rect">
            <a:avLst/>
          </a:prstGeom>
        </p:spPr>
      </p:pic>
    </p:spTree>
    <p:extLst>
      <p:ext uri="{BB962C8B-B14F-4D97-AF65-F5344CB8AC3E}">
        <p14:creationId xmlns:p14="http://schemas.microsoft.com/office/powerpoint/2010/main" val="4133855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ppt_w</p:attrName>
                                        </p:attrNameLst>
                                      </p:cBhvr>
                                      <p:tavLst>
                                        <p:tav tm="0" fmla="#ppt_w*sin(2.5*pi*$)">
                                          <p:val>
                                            <p:fltVal val="0"/>
                                          </p:val>
                                        </p:tav>
                                        <p:tav tm="100000">
                                          <p:val>
                                            <p:fltVal val="1"/>
                                          </p:val>
                                        </p:tav>
                                      </p:tavLst>
                                    </p:anim>
                                    <p:anim calcmode="lin" valueType="num">
                                      <p:cBhvr>
                                        <p:cTn id="9" dur="2000" fill="hold"/>
                                        <p:tgtEl>
                                          <p:spTgt spid="2"/>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additive="base">
                                        <p:cTn id="14"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5" dur="500" fill="hold"/>
                                        <p:tgtEl>
                                          <p:spTgt spid="3">
                                            <p:txEl>
                                              <p:pRg st="0" end="0"/>
                                            </p:txEl>
                                          </p:spTgt>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 calcmode="lin" valueType="num">
                                      <p:cBhvr additive="base">
                                        <p:cTn id="2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3">
                                            <p:txEl>
                                              <p:pRg st="2" end="2"/>
                                            </p:txEl>
                                          </p:spTgt>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3">
                                            <p:txEl>
                                              <p:pRg st="3" end="3"/>
                                            </p:txEl>
                                          </p:spTgt>
                                        </p:tgtEl>
                                        <p:attrNameLst>
                                          <p:attrName>style.visibility</p:attrName>
                                        </p:attrNameLst>
                                      </p:cBhvr>
                                      <p:to>
                                        <p:strVal val="visible"/>
                                      </p:to>
                                    </p:set>
                                    <p:anim calcmode="lin" valueType="num">
                                      <p:cBhvr additive="base">
                                        <p:cTn id="26"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7"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8" presetID="2" presetClass="entr" presetSubtype="4" fill="hold" nodeType="withEffect">
                                  <p:stCondLst>
                                    <p:cond delay="0"/>
                                  </p:stCondLst>
                                  <p:childTnLst>
                                    <p:set>
                                      <p:cBhvr>
                                        <p:cTn id="29" dur="1" fill="hold">
                                          <p:stCondLst>
                                            <p:cond delay="0"/>
                                          </p:stCondLst>
                                        </p:cTn>
                                        <p:tgtEl>
                                          <p:spTgt spid="3">
                                            <p:txEl>
                                              <p:pRg st="4" end="4"/>
                                            </p:txEl>
                                          </p:spTgt>
                                        </p:tgtEl>
                                        <p:attrNameLst>
                                          <p:attrName>style.visibility</p:attrName>
                                        </p:attrNameLst>
                                      </p:cBhvr>
                                      <p:to>
                                        <p:strVal val="visible"/>
                                      </p:to>
                                    </p:set>
                                    <p:anim calcmode="lin" valueType="num">
                                      <p:cBhvr additive="base">
                                        <p:cTn id="30"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6">
                                            <p:txEl>
                                              <p:pRg st="0" end="0"/>
                                            </p:txEl>
                                          </p:spTgt>
                                        </p:tgtEl>
                                        <p:attrNameLst>
                                          <p:attrName>style.visibility</p:attrName>
                                        </p:attrNameLst>
                                      </p:cBhvr>
                                      <p:to>
                                        <p:strVal val="visible"/>
                                      </p:to>
                                    </p:set>
                                    <p:anim calcmode="lin" valueType="num">
                                      <p:cBhvr additive="base">
                                        <p:cTn id="36"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6">
                                            <p:txEl>
                                              <p:pRg st="0" end="0"/>
                                            </p:txEl>
                                          </p:spTgt>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6">
                                            <p:txEl>
                                              <p:pRg st="1" end="1"/>
                                            </p:txEl>
                                          </p:spTgt>
                                        </p:tgtEl>
                                        <p:attrNameLst>
                                          <p:attrName>style.visibility</p:attrName>
                                        </p:attrNameLst>
                                      </p:cBhvr>
                                      <p:to>
                                        <p:strVal val="visible"/>
                                      </p:to>
                                    </p:set>
                                    <p:anim calcmode="lin" valueType="num">
                                      <p:cBhvr additive="base">
                                        <p:cTn id="40"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41"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42" fill="hold">
                      <p:stCondLst>
                        <p:cond delay="indefinite"/>
                      </p:stCondLst>
                      <p:childTnLst>
                        <p:par>
                          <p:cTn id="43" fill="hold">
                            <p:stCondLst>
                              <p:cond delay="0"/>
                            </p:stCondLst>
                            <p:childTnLst>
                              <p:par>
                                <p:cTn id="44" presetID="2" presetClass="entr" presetSubtype="4" fill="hold" nodeType="clickEffect">
                                  <p:stCondLst>
                                    <p:cond delay="0"/>
                                  </p:stCondLst>
                                  <p:childTnLst>
                                    <p:set>
                                      <p:cBhvr>
                                        <p:cTn id="45" dur="1" fill="hold">
                                          <p:stCondLst>
                                            <p:cond delay="0"/>
                                          </p:stCondLst>
                                        </p:cTn>
                                        <p:tgtEl>
                                          <p:spTgt spid="6">
                                            <p:txEl>
                                              <p:pRg st="2" end="2"/>
                                            </p:txEl>
                                          </p:spTgt>
                                        </p:tgtEl>
                                        <p:attrNameLst>
                                          <p:attrName>style.visibility</p:attrName>
                                        </p:attrNameLst>
                                      </p:cBhvr>
                                      <p:to>
                                        <p:strVal val="visible"/>
                                      </p:to>
                                    </p:set>
                                    <p:anim calcmode="lin" valueType="num">
                                      <p:cBhvr additive="base">
                                        <p:cTn id="46"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47" dur="500" fill="hold"/>
                                        <p:tgtEl>
                                          <p:spTgt spid="6">
                                            <p:txEl>
                                              <p:pRg st="2" end="2"/>
                                            </p:txEl>
                                          </p:spTgt>
                                        </p:tgtEl>
                                        <p:attrNameLst>
                                          <p:attrName>ppt_y</p:attrName>
                                        </p:attrNameLst>
                                      </p:cBhvr>
                                      <p:tavLst>
                                        <p:tav tm="0">
                                          <p:val>
                                            <p:strVal val="1+#ppt_h/2"/>
                                          </p:val>
                                        </p:tav>
                                        <p:tav tm="100000">
                                          <p:val>
                                            <p:strVal val="#ppt_y"/>
                                          </p:val>
                                        </p:tav>
                                      </p:tavLst>
                                    </p:anim>
                                  </p:childTnLst>
                                </p:cTn>
                              </p:par>
                              <p:par>
                                <p:cTn id="48" presetID="2" presetClass="entr" presetSubtype="4" fill="hold" nodeType="withEffect">
                                  <p:stCondLst>
                                    <p:cond delay="0"/>
                                  </p:stCondLst>
                                  <p:childTnLst>
                                    <p:set>
                                      <p:cBhvr>
                                        <p:cTn id="49" dur="1" fill="hold">
                                          <p:stCondLst>
                                            <p:cond delay="0"/>
                                          </p:stCondLst>
                                        </p:cTn>
                                        <p:tgtEl>
                                          <p:spTgt spid="6">
                                            <p:txEl>
                                              <p:pRg st="3" end="3"/>
                                            </p:txEl>
                                          </p:spTgt>
                                        </p:tgtEl>
                                        <p:attrNameLst>
                                          <p:attrName>style.visibility</p:attrName>
                                        </p:attrNameLst>
                                      </p:cBhvr>
                                      <p:to>
                                        <p:strVal val="visible"/>
                                      </p:to>
                                    </p:set>
                                    <p:anim calcmode="lin" valueType="num">
                                      <p:cBhvr additive="base">
                                        <p:cTn id="50"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51"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52" fill="hold">
                      <p:stCondLst>
                        <p:cond delay="indefinite"/>
                      </p:stCondLst>
                      <p:childTnLst>
                        <p:par>
                          <p:cTn id="53" fill="hold">
                            <p:stCondLst>
                              <p:cond delay="0"/>
                            </p:stCondLst>
                            <p:childTnLst>
                              <p:par>
                                <p:cTn id="54" presetID="16" presetClass="entr" presetSubtype="21" fill="hold" nodeType="clickEffect">
                                  <p:stCondLst>
                                    <p:cond delay="0"/>
                                  </p:stCondLst>
                                  <p:childTnLst>
                                    <p:set>
                                      <p:cBhvr>
                                        <p:cTn id="55" dur="1" fill="hold">
                                          <p:stCondLst>
                                            <p:cond delay="0"/>
                                          </p:stCondLst>
                                        </p:cTn>
                                        <p:tgtEl>
                                          <p:spTgt spid="8"/>
                                        </p:tgtEl>
                                        <p:attrNameLst>
                                          <p:attrName>style.visibility</p:attrName>
                                        </p:attrNameLst>
                                      </p:cBhvr>
                                      <p:to>
                                        <p:strVal val="visible"/>
                                      </p:to>
                                    </p:set>
                                    <p:animEffect transition="in" filter="barn(inVertical)">
                                      <p:cBhvr>
                                        <p:cTn id="56" dur="500"/>
                                        <p:tgtEl>
                                          <p:spTgt spid="8"/>
                                        </p:tgtEl>
                                      </p:cBhvr>
                                    </p:animEffect>
                                  </p:childTnLst>
                                </p:cTn>
                              </p:par>
                              <p:par>
                                <p:cTn id="57" presetID="16" presetClass="entr" presetSubtype="21" fill="hold" nodeType="withEffect">
                                  <p:stCondLst>
                                    <p:cond delay="0"/>
                                  </p:stCondLst>
                                  <p:childTnLst>
                                    <p:set>
                                      <p:cBhvr>
                                        <p:cTn id="58" dur="1" fill="hold">
                                          <p:stCondLst>
                                            <p:cond delay="0"/>
                                          </p:stCondLst>
                                        </p:cTn>
                                        <p:tgtEl>
                                          <p:spTgt spid="9"/>
                                        </p:tgtEl>
                                        <p:attrNameLst>
                                          <p:attrName>style.visibility</p:attrName>
                                        </p:attrNameLst>
                                      </p:cBhvr>
                                      <p:to>
                                        <p:strVal val="visible"/>
                                      </p:to>
                                    </p:set>
                                    <p:animEffect transition="in" filter="barn(inVertical)">
                                      <p:cBhvr>
                                        <p:cTn id="5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9C0F562-2898-2949-93E0-59E796D8650D}"/>
              </a:ext>
            </a:extLst>
          </p:cNvPr>
          <p:cNvSpPr>
            <a:spLocks noGrp="1"/>
          </p:cNvSpPr>
          <p:nvPr>
            <p:ph type="title"/>
          </p:nvPr>
        </p:nvSpPr>
        <p:spPr>
          <a:xfrm>
            <a:off x="1143001" y="387134"/>
            <a:ext cx="9905998" cy="544360"/>
          </a:xfrm>
        </p:spPr>
        <p:txBody>
          <a:bodyPr>
            <a:normAutofit/>
          </a:bodyPr>
          <a:lstStyle/>
          <a:p>
            <a:pPr algn="ctr"/>
            <a:r>
              <a:rPr lang="it-IT" sz="2400" dirty="0"/>
              <a:t>modello completo con pompa ionica</a:t>
            </a:r>
          </a:p>
        </p:txBody>
      </p:sp>
      <mc:AlternateContent xmlns:mc="http://schemas.openxmlformats.org/markup-compatibility/2006">
        <mc:Choice xmlns:a14="http://schemas.microsoft.com/office/drawing/2010/main" Requires="a14">
          <p:sp>
            <p:nvSpPr>
              <p:cNvPr id="3" name="Segnaposto contenuto 2">
                <a:extLst>
                  <a:ext uri="{FF2B5EF4-FFF2-40B4-BE49-F238E27FC236}">
                    <a16:creationId xmlns:a16="http://schemas.microsoft.com/office/drawing/2014/main" id="{4C7C8F32-2D93-604C-B1A1-5814B72CAE2F}"/>
                  </a:ext>
                </a:extLst>
              </p:cNvPr>
              <p:cNvSpPr>
                <a:spLocks noGrp="1"/>
              </p:cNvSpPr>
              <p:nvPr>
                <p:ph idx="1"/>
              </p:nvPr>
            </p:nvSpPr>
            <p:spPr>
              <a:xfrm>
                <a:off x="1141412" y="1162878"/>
                <a:ext cx="9204369" cy="1702242"/>
              </a:xfrm>
            </p:spPr>
            <p:txBody>
              <a:bodyPr>
                <a:normAutofit/>
              </a:bodyPr>
              <a:lstStyle/>
              <a:p>
                <a:r>
                  <a:rPr lang="it-IT" sz="1600" dirty="0"/>
                  <a:t>Dalle LKC e dalle relazioni costitutive, si ottiene il sistema risolvente di tipo differenziale.</a:t>
                </a:r>
              </a:p>
              <a:p>
                <a:r>
                  <a:rPr lang="it-IT" sz="1600" dirty="0"/>
                  <a:t>La scelta dei parametri dipende dalla simulazione, per la generazione delle </a:t>
                </a:r>
                <a:r>
                  <a:rPr lang="it-IT" sz="1600" u="sng" dirty="0"/>
                  <a:t>Spike-</a:t>
                </a:r>
                <a:r>
                  <a:rPr lang="it-IT" sz="1600" u="sng" dirty="0" err="1"/>
                  <a:t>Burst</a:t>
                </a:r>
                <a:r>
                  <a:rPr lang="it-IT" sz="1600" dirty="0"/>
                  <a:t> devono essere rispettate le condizioni minime. </a:t>
                </a:r>
              </a:p>
              <a:p>
                <a:r>
                  <a:rPr lang="it-IT" sz="1600" dirty="0"/>
                  <a:t>La corrente  </a:t>
                </a:r>
                <a14:m>
                  <m:oMath xmlns:m="http://schemas.openxmlformats.org/officeDocument/2006/math">
                    <m:sSub>
                      <m:sSubPr>
                        <m:ctrlPr>
                          <a:rPr lang="it-IT" sz="1600" b="0" i="1" smtClean="0">
                            <a:latin typeface="Cambria Math" panose="02040503050406030204" pitchFamily="18" charset="0"/>
                          </a:rPr>
                        </m:ctrlPr>
                      </m:sSubPr>
                      <m:e>
                        <m:r>
                          <a:rPr lang="it-IT" sz="1600" b="0" i="1" smtClean="0">
                            <a:latin typeface="Cambria Math" panose="02040503050406030204" pitchFamily="18" charset="0"/>
                          </a:rPr>
                          <m:t>𝐼</m:t>
                        </m:r>
                      </m:e>
                      <m:sub>
                        <m:r>
                          <a:rPr lang="it-IT" sz="1600" b="0" i="1" smtClean="0">
                            <a:latin typeface="Cambria Math" panose="02040503050406030204" pitchFamily="18" charset="0"/>
                          </a:rPr>
                          <m:t>𝑒𝑥𝑡</m:t>
                        </m:r>
                      </m:sub>
                    </m:sSub>
                    <m:r>
                      <a:rPr lang="it-IT" sz="1600" b="0" i="1" smtClean="0">
                        <a:latin typeface="Cambria Math" panose="02040503050406030204" pitchFamily="18" charset="0"/>
                      </a:rPr>
                      <m:t>  </m:t>
                    </m:r>
                  </m:oMath>
                </a14:m>
                <a:r>
                  <a:rPr lang="it-IT" sz="1600" dirty="0"/>
                  <a:t>funge da attivatore del neurone sopra una certa soglia.</a:t>
                </a:r>
              </a:p>
              <a:p>
                <a:endParaRPr lang="it-IT" dirty="0"/>
              </a:p>
            </p:txBody>
          </p:sp>
        </mc:Choice>
        <mc:Fallback>
          <p:sp>
            <p:nvSpPr>
              <p:cNvPr id="3" name="Segnaposto contenuto 2">
                <a:extLst>
                  <a:ext uri="{FF2B5EF4-FFF2-40B4-BE49-F238E27FC236}">
                    <a16:creationId xmlns:a16="http://schemas.microsoft.com/office/drawing/2014/main" id="{4C7C8F32-2D93-604C-B1A1-5814B72CAE2F}"/>
                  </a:ext>
                </a:extLst>
              </p:cNvPr>
              <p:cNvSpPr>
                <a:spLocks noGrp="1" noRot="1" noChangeAspect="1" noMove="1" noResize="1" noEditPoints="1" noAdjustHandles="1" noChangeArrowheads="1" noChangeShapeType="1" noTextEdit="1"/>
              </p:cNvSpPr>
              <p:nvPr>
                <p:ph idx="1"/>
              </p:nvPr>
            </p:nvSpPr>
            <p:spPr>
              <a:xfrm>
                <a:off x="1141412" y="1162878"/>
                <a:ext cx="9204369" cy="1702242"/>
              </a:xfrm>
              <a:blipFill>
                <a:blip r:embed="rId2"/>
                <a:stretch>
                  <a:fillRect l="-551" t="-2222"/>
                </a:stretch>
              </a:blipFill>
            </p:spPr>
            <p:txBody>
              <a:bodyPr/>
              <a:lstStyle/>
              <a:p>
                <a:r>
                  <a:rPr lang="it-IT">
                    <a:noFill/>
                  </a:rPr>
                  <a:t> </a:t>
                </a:r>
              </a:p>
            </p:txBody>
          </p:sp>
        </mc:Fallback>
      </mc:AlternateContent>
      <mc:AlternateContent xmlns:mc="http://schemas.openxmlformats.org/markup-compatibility/2006">
        <mc:Choice xmlns:a14="http://schemas.microsoft.com/office/drawing/2010/main" Requires="a14">
          <p:sp>
            <p:nvSpPr>
              <p:cNvPr id="6" name="Segnaposto contenuto 2">
                <a:extLst>
                  <a:ext uri="{FF2B5EF4-FFF2-40B4-BE49-F238E27FC236}">
                    <a16:creationId xmlns:a16="http://schemas.microsoft.com/office/drawing/2014/main" id="{0D23CC37-F1AF-8345-B16F-B1E6D8D08FFE}"/>
                  </a:ext>
                </a:extLst>
              </p:cNvPr>
              <p:cNvSpPr txBox="1">
                <a:spLocks/>
              </p:cNvSpPr>
              <p:nvPr/>
            </p:nvSpPr>
            <p:spPr>
              <a:xfrm>
                <a:off x="1139823" y="3026004"/>
                <a:ext cx="9205959" cy="3172682"/>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it-IT" sz="1400" dirty="0"/>
                  <a:t>Relazione costitutiva singolo induttore</a:t>
                </a:r>
                <a14:m>
                  <m:oMath xmlns:m="http://schemas.openxmlformats.org/officeDocument/2006/math">
                    <m:sSub>
                      <m:sSubPr>
                        <m:ctrlPr>
                          <a:rPr lang="it-IT" sz="1400" i="1" smtClean="0">
                            <a:latin typeface="Cambria Math" panose="02040503050406030204" pitchFamily="18" charset="0"/>
                          </a:rPr>
                        </m:ctrlPr>
                      </m:sSubPr>
                      <m:e>
                        <m:r>
                          <a:rPr lang="it-IT" sz="1400" b="0" i="1" smtClean="0">
                            <a:latin typeface="Cambria Math" panose="02040503050406030204" pitchFamily="18" charset="0"/>
                          </a:rPr>
                          <m:t> </m:t>
                        </m:r>
                        <m:r>
                          <a:rPr lang="it-IT" sz="1400" i="1">
                            <a:latin typeface="Cambria Math" panose="02040503050406030204" pitchFamily="18" charset="0"/>
                          </a:rPr>
                          <m:t>𝐴</m:t>
                        </m:r>
                        <m:r>
                          <a:rPr lang="it-IT" sz="1400" i="1">
                            <a:latin typeface="Cambria Math" panose="02040503050406030204" pitchFamily="18" charset="0"/>
                          </a:rPr>
                          <m:t>′</m:t>
                        </m:r>
                      </m:e>
                      <m:sub>
                        <m:r>
                          <a:rPr lang="it-IT" sz="1400" b="0" i="1" smtClean="0">
                            <a:latin typeface="Cambria Math" panose="02040503050406030204" pitchFamily="18" charset="0"/>
                          </a:rPr>
                          <m:t>𝑥</m:t>
                        </m:r>
                      </m:sub>
                    </m:sSub>
                    <m:r>
                      <a:rPr lang="it-IT" sz="1400" i="1">
                        <a:latin typeface="Cambria Math" panose="02040503050406030204" pitchFamily="18" charset="0"/>
                      </a:rPr>
                      <m:t>=</m:t>
                    </m:r>
                    <m:r>
                      <a:rPr lang="it-IT" sz="1400" i="1">
                        <a:latin typeface="Cambria Math" panose="02040503050406030204" pitchFamily="18" charset="0"/>
                        <a:ea typeface="Cambria Math" panose="02040503050406030204" pitchFamily="18" charset="0"/>
                      </a:rPr>
                      <m:t>𝜆</m:t>
                    </m:r>
                    <m:sSub>
                      <m:sSubPr>
                        <m:ctrlPr>
                          <a:rPr lang="it-IT" sz="1400" i="1">
                            <a:latin typeface="Cambria Math" panose="02040503050406030204" pitchFamily="18" charset="0"/>
                          </a:rPr>
                        </m:ctrlPr>
                      </m:sSubPr>
                      <m:e>
                        <m:r>
                          <a:rPr lang="it-IT" sz="1400" i="1">
                            <a:latin typeface="Cambria Math" panose="02040503050406030204" pitchFamily="18" charset="0"/>
                          </a:rPr>
                          <m:t>𝐴</m:t>
                        </m:r>
                      </m:e>
                      <m:sub>
                        <m:r>
                          <a:rPr lang="it-IT" sz="1400" b="0" i="1" smtClean="0">
                            <a:latin typeface="Cambria Math" panose="02040503050406030204" pitchFamily="18" charset="0"/>
                          </a:rPr>
                          <m:t>𝑥</m:t>
                        </m:r>
                      </m:sub>
                    </m:sSub>
                    <m:r>
                      <a:rPr lang="it-IT" sz="1400" b="0" i="1" smtClean="0">
                        <a:latin typeface="Cambria Math" panose="02040503050406030204" pitchFamily="18" charset="0"/>
                      </a:rPr>
                      <m:t>𝑉</m:t>
                    </m:r>
                  </m:oMath>
                </a14:m>
                <a:endParaRPr lang="it-IT" sz="1400" b="0" i="1" dirty="0">
                  <a:latin typeface="Cambria Math" panose="02040503050406030204" pitchFamily="18" charset="0"/>
                </a:endParaRPr>
              </a:p>
              <a:p>
                <a:r>
                  <a:rPr lang="it-IT" sz="1400" b="0" dirty="0"/>
                  <a:t>Sistema risolvente</a:t>
                </a:r>
                <a14:m>
                  <m:oMath xmlns:m="http://schemas.openxmlformats.org/officeDocument/2006/math">
                    <m:d>
                      <m:dPr>
                        <m:begChr m:val="{"/>
                        <m:endChr m:val="}"/>
                        <m:ctrlPr>
                          <a:rPr lang="it-IT" sz="1400" b="0" i="1" smtClean="0">
                            <a:latin typeface="Cambria Math" panose="02040503050406030204" pitchFamily="18" charset="0"/>
                          </a:rPr>
                        </m:ctrlPr>
                      </m:dPr>
                      <m:e>
                        <m:eqArr>
                          <m:eqArrPr>
                            <m:ctrlPr>
                              <a:rPr lang="it-IT" sz="1400" b="0" i="1" smtClean="0">
                                <a:latin typeface="Cambria Math" panose="02040503050406030204" pitchFamily="18" charset="0"/>
                              </a:rPr>
                            </m:ctrlPr>
                          </m:eqArrPr>
                          <m:e>
                            <m:r>
                              <a:rPr lang="it-IT" sz="1400" b="0" i="1" smtClean="0">
                                <a:latin typeface="Cambria Math" panose="02040503050406030204" pitchFamily="18" charset="0"/>
                              </a:rPr>
                              <m:t>𝐶𝑉</m:t>
                            </m:r>
                            <m:sSup>
                              <m:sSupPr>
                                <m:ctrlPr>
                                  <a:rPr lang="it-IT" sz="1400" b="0" i="1" smtClean="0">
                                    <a:latin typeface="Cambria Math" panose="02040503050406030204" pitchFamily="18" charset="0"/>
                                  </a:rPr>
                                </m:ctrlPr>
                              </m:sSupPr>
                              <m:e>
                                <m:r>
                                  <a:rPr lang="it-IT" sz="1400" b="0" i="1" smtClean="0">
                                    <a:latin typeface="Cambria Math" panose="02040503050406030204" pitchFamily="18" charset="0"/>
                                  </a:rPr>
                                  <m:t>𝑐</m:t>
                                </m:r>
                              </m:e>
                              <m:sup>
                                <m:r>
                                  <a:rPr lang="it-IT" sz="1400" b="0" i="1" smtClean="0">
                                    <a:latin typeface="Cambria Math" panose="02040503050406030204" pitchFamily="18" charset="0"/>
                                  </a:rPr>
                                  <m:t>′</m:t>
                                </m:r>
                              </m:sup>
                            </m:sSup>
                            <m:r>
                              <a:rPr lang="it-IT" sz="1400" b="0" i="1" smtClean="0">
                                <a:latin typeface="Cambria Math" panose="02040503050406030204" pitchFamily="18" charset="0"/>
                              </a:rPr>
                              <m:t>=−</m:t>
                            </m:r>
                            <m:sSub>
                              <m:sSubPr>
                                <m:ctrlPr>
                                  <a:rPr lang="it-IT" sz="1400" b="0" i="1" smtClean="0">
                                    <a:latin typeface="Cambria Math" panose="02040503050406030204" pitchFamily="18" charset="0"/>
                                  </a:rPr>
                                </m:ctrlPr>
                              </m:sSubPr>
                              <m:e>
                                <m:r>
                                  <a:rPr lang="it-IT" sz="1400" b="0" i="1" smtClean="0">
                                    <a:latin typeface="Cambria Math" panose="02040503050406030204" pitchFamily="18" charset="0"/>
                                  </a:rPr>
                                  <m:t>𝐼</m:t>
                                </m:r>
                              </m:e>
                              <m:sub>
                                <m:r>
                                  <a:rPr lang="it-IT" sz="1400" b="0" i="1" smtClean="0">
                                    <a:latin typeface="Cambria Math" panose="02040503050406030204" pitchFamily="18" charset="0"/>
                                  </a:rPr>
                                  <m:t>𝑁𝑎</m:t>
                                </m:r>
                              </m:sub>
                            </m:sSub>
                            <m:r>
                              <a:rPr lang="it-IT" sz="1400" b="0" i="1" smtClean="0">
                                <a:latin typeface="Cambria Math" panose="02040503050406030204" pitchFamily="18" charset="0"/>
                              </a:rPr>
                              <m:t>−</m:t>
                            </m:r>
                            <m:sSub>
                              <m:sSubPr>
                                <m:ctrlPr>
                                  <a:rPr lang="it-IT" sz="1400" i="1">
                                    <a:latin typeface="Cambria Math" panose="02040503050406030204" pitchFamily="18" charset="0"/>
                                  </a:rPr>
                                </m:ctrlPr>
                              </m:sSubPr>
                              <m:e>
                                <m:r>
                                  <a:rPr lang="it-IT" sz="1400" i="1">
                                    <a:latin typeface="Cambria Math" panose="02040503050406030204" pitchFamily="18" charset="0"/>
                                  </a:rPr>
                                  <m:t>𝐼</m:t>
                                </m:r>
                              </m:e>
                              <m:sub>
                                <m:r>
                                  <a:rPr lang="it-IT" sz="1400" b="0" i="1" smtClean="0">
                                    <a:latin typeface="Cambria Math" panose="02040503050406030204" pitchFamily="18" charset="0"/>
                                  </a:rPr>
                                  <m:t>𝐾</m:t>
                                </m:r>
                              </m:sub>
                            </m:sSub>
                            <m:r>
                              <a:rPr lang="it-IT" sz="1400" b="0" i="1" smtClean="0">
                                <a:latin typeface="Cambria Math" panose="02040503050406030204" pitchFamily="18" charset="0"/>
                              </a:rPr>
                              <m:t>−</m:t>
                            </m:r>
                            <m:sSub>
                              <m:sSubPr>
                                <m:ctrlPr>
                                  <a:rPr lang="it-IT" sz="1400" i="1">
                                    <a:latin typeface="Cambria Math" panose="02040503050406030204" pitchFamily="18" charset="0"/>
                                  </a:rPr>
                                </m:ctrlPr>
                              </m:sSubPr>
                              <m:e>
                                <m:r>
                                  <a:rPr lang="it-IT" sz="1400" b="0" i="1" smtClean="0">
                                    <a:latin typeface="Cambria Math" panose="02040503050406030204" pitchFamily="18" charset="0"/>
                                  </a:rPr>
                                  <m:t>𝐴</m:t>
                                </m:r>
                              </m:e>
                              <m:sub>
                                <m:r>
                                  <a:rPr lang="it-IT" sz="1400" i="1">
                                    <a:latin typeface="Cambria Math" panose="02040503050406030204" pitchFamily="18" charset="0"/>
                                  </a:rPr>
                                  <m:t>𝑁𝑎</m:t>
                                </m:r>
                              </m:sub>
                            </m:sSub>
                            <m:r>
                              <a:rPr lang="it-IT" sz="1400" b="0" i="1" smtClean="0">
                                <a:latin typeface="Cambria Math" panose="02040503050406030204" pitchFamily="18" charset="0"/>
                              </a:rPr>
                              <m:t>+</m:t>
                            </m:r>
                            <m:sSub>
                              <m:sSubPr>
                                <m:ctrlPr>
                                  <a:rPr lang="it-IT" sz="1400" i="1">
                                    <a:latin typeface="Cambria Math" panose="02040503050406030204" pitchFamily="18" charset="0"/>
                                  </a:rPr>
                                </m:ctrlPr>
                              </m:sSubPr>
                              <m:e>
                                <m:r>
                                  <a:rPr lang="it-IT" sz="1400" b="0" i="1" smtClean="0">
                                    <a:latin typeface="Cambria Math" panose="02040503050406030204" pitchFamily="18" charset="0"/>
                                  </a:rPr>
                                  <m:t>𝐴</m:t>
                                </m:r>
                              </m:e>
                              <m:sub>
                                <m:r>
                                  <a:rPr lang="it-IT" sz="1400" b="0" i="1" smtClean="0">
                                    <a:latin typeface="Cambria Math" panose="02040503050406030204" pitchFamily="18" charset="0"/>
                                  </a:rPr>
                                  <m:t>𝐾</m:t>
                                </m:r>
                              </m:sub>
                            </m:sSub>
                            <m:r>
                              <a:rPr lang="it-IT" sz="1400" b="0" i="1" smtClean="0">
                                <a:latin typeface="Cambria Math" panose="02040503050406030204" pitchFamily="18" charset="0"/>
                              </a:rPr>
                              <m:t>+</m:t>
                            </m:r>
                            <m:sSub>
                              <m:sSubPr>
                                <m:ctrlPr>
                                  <a:rPr lang="it-IT" sz="1400" i="1">
                                    <a:latin typeface="Cambria Math" panose="02040503050406030204" pitchFamily="18" charset="0"/>
                                  </a:rPr>
                                </m:ctrlPr>
                              </m:sSubPr>
                              <m:e>
                                <m:r>
                                  <a:rPr lang="it-IT" sz="1400" i="1">
                                    <a:latin typeface="Cambria Math" panose="02040503050406030204" pitchFamily="18" charset="0"/>
                                  </a:rPr>
                                  <m:t>𝐼</m:t>
                                </m:r>
                              </m:e>
                              <m:sub>
                                <m:r>
                                  <a:rPr lang="it-IT" sz="1400" b="0" i="1" smtClean="0">
                                    <a:latin typeface="Cambria Math" panose="02040503050406030204" pitchFamily="18" charset="0"/>
                                  </a:rPr>
                                  <m:t>𝑒𝑥𝑡</m:t>
                                </m:r>
                              </m:sub>
                            </m:sSub>
                          </m:e>
                          <m:e>
                            <m:sSub>
                              <m:sSubPr>
                                <m:ctrlPr>
                                  <a:rPr lang="it-IT" sz="1400" i="1">
                                    <a:latin typeface="Cambria Math" panose="02040503050406030204" pitchFamily="18" charset="0"/>
                                  </a:rPr>
                                </m:ctrlPr>
                              </m:sSubPr>
                              <m:e>
                                <m:r>
                                  <a:rPr lang="it-IT" sz="1400" b="0" i="1" smtClean="0">
                                    <a:latin typeface="Cambria Math" panose="02040503050406030204" pitchFamily="18" charset="0"/>
                                  </a:rPr>
                                  <m:t>𝐴</m:t>
                                </m:r>
                                <m:r>
                                  <a:rPr lang="it-IT" sz="1400" b="0" i="1" smtClean="0">
                                    <a:latin typeface="Cambria Math" panose="02040503050406030204" pitchFamily="18" charset="0"/>
                                  </a:rPr>
                                  <m:t>′</m:t>
                                </m:r>
                              </m:e>
                              <m:sub>
                                <m:r>
                                  <a:rPr lang="it-IT" sz="1400" i="1">
                                    <a:latin typeface="Cambria Math" panose="02040503050406030204" pitchFamily="18" charset="0"/>
                                  </a:rPr>
                                  <m:t>𝑁𝑎</m:t>
                                </m:r>
                              </m:sub>
                            </m:sSub>
                            <m:r>
                              <a:rPr lang="it-IT" sz="1400" b="0" i="1" smtClean="0">
                                <a:latin typeface="Cambria Math" panose="02040503050406030204" pitchFamily="18" charset="0"/>
                              </a:rPr>
                              <m:t>=</m:t>
                            </m:r>
                            <m:r>
                              <a:rPr lang="it-IT" sz="1400" b="0" i="1" smtClean="0">
                                <a:latin typeface="Cambria Math" panose="02040503050406030204" pitchFamily="18" charset="0"/>
                                <a:ea typeface="Cambria Math" panose="02040503050406030204" pitchFamily="18" charset="0"/>
                              </a:rPr>
                              <m:t>𝜆</m:t>
                            </m:r>
                            <m:sSub>
                              <m:sSubPr>
                                <m:ctrlPr>
                                  <a:rPr lang="it-IT" sz="1400" i="1">
                                    <a:latin typeface="Cambria Math" panose="02040503050406030204" pitchFamily="18" charset="0"/>
                                  </a:rPr>
                                </m:ctrlPr>
                              </m:sSubPr>
                              <m:e>
                                <m:r>
                                  <a:rPr lang="it-IT" sz="1400" b="0" i="1" smtClean="0">
                                    <a:latin typeface="Cambria Math" panose="02040503050406030204" pitchFamily="18" charset="0"/>
                                  </a:rPr>
                                  <m:t>𝐴</m:t>
                                </m:r>
                              </m:e>
                              <m:sub>
                                <m:r>
                                  <a:rPr lang="it-IT" sz="1400" i="1">
                                    <a:latin typeface="Cambria Math" panose="02040503050406030204" pitchFamily="18" charset="0"/>
                                  </a:rPr>
                                  <m:t>𝑁𝑎</m:t>
                                </m:r>
                              </m:sub>
                            </m:sSub>
                            <m:r>
                              <a:rPr lang="it-IT" sz="1400" b="0" i="1" smtClean="0">
                                <a:latin typeface="Cambria Math" panose="02040503050406030204" pitchFamily="18" charset="0"/>
                              </a:rPr>
                              <m:t>(</m:t>
                            </m:r>
                            <m:r>
                              <a:rPr lang="it-IT" sz="1400" b="0" i="1" smtClean="0">
                                <a:latin typeface="Cambria Math" panose="02040503050406030204" pitchFamily="18" charset="0"/>
                              </a:rPr>
                              <m:t>𝑉𝑐</m:t>
                            </m:r>
                            <m:r>
                              <a:rPr lang="it-IT" sz="1400" b="0" i="1" smtClean="0">
                                <a:latin typeface="Cambria Math" panose="02040503050406030204" pitchFamily="18" charset="0"/>
                              </a:rPr>
                              <m:t>−</m:t>
                            </m:r>
                            <m:r>
                              <a:rPr lang="it-IT" sz="1400" b="0" i="1" smtClean="0">
                                <a:latin typeface="Cambria Math" panose="02040503050406030204" pitchFamily="18" charset="0"/>
                                <a:ea typeface="Cambria Math" panose="02040503050406030204" pitchFamily="18" charset="0"/>
                              </a:rPr>
                              <m:t>𝛾</m:t>
                            </m:r>
                            <m:sSub>
                              <m:sSubPr>
                                <m:ctrlPr>
                                  <a:rPr lang="it-IT" sz="1400" i="1">
                                    <a:latin typeface="Cambria Math" panose="02040503050406030204" pitchFamily="18" charset="0"/>
                                  </a:rPr>
                                </m:ctrlPr>
                              </m:sSubPr>
                              <m:e>
                                <m:r>
                                  <a:rPr lang="it-IT" sz="1400" b="0" i="1" smtClean="0">
                                    <a:latin typeface="Cambria Math" panose="02040503050406030204" pitchFamily="18" charset="0"/>
                                  </a:rPr>
                                  <m:t>(</m:t>
                                </m:r>
                                <m:r>
                                  <a:rPr lang="it-IT" sz="1400" b="0" i="1" smtClean="0">
                                    <a:latin typeface="Cambria Math" panose="02040503050406030204" pitchFamily="18" charset="0"/>
                                  </a:rPr>
                                  <m:t>𝐴</m:t>
                                </m:r>
                              </m:e>
                              <m:sub>
                                <m:r>
                                  <a:rPr lang="it-IT" sz="1400" b="0" i="1" smtClean="0">
                                    <a:latin typeface="Cambria Math" panose="02040503050406030204" pitchFamily="18" charset="0"/>
                                  </a:rPr>
                                  <m:t>𝑛𝑎</m:t>
                                </m:r>
                              </m:sub>
                            </m:sSub>
                            <m:r>
                              <a:rPr lang="it-IT" sz="1400" b="0" i="1" smtClean="0">
                                <a:latin typeface="Cambria Math" panose="02040503050406030204" pitchFamily="18" charset="0"/>
                              </a:rPr>
                              <m:t>−</m:t>
                            </m:r>
                            <m:sSub>
                              <m:sSubPr>
                                <m:ctrlPr>
                                  <a:rPr lang="it-IT" sz="1400" i="1">
                                    <a:latin typeface="Cambria Math" panose="02040503050406030204" pitchFamily="18" charset="0"/>
                                  </a:rPr>
                                </m:ctrlPr>
                              </m:sSubPr>
                              <m:e>
                                <m:r>
                                  <a:rPr lang="it-IT" sz="1400" b="0" i="1" smtClean="0">
                                    <a:latin typeface="Cambria Math" panose="02040503050406030204" pitchFamily="18" charset="0"/>
                                  </a:rPr>
                                  <m:t>𝐴</m:t>
                                </m:r>
                              </m:e>
                              <m:sub>
                                <m:r>
                                  <a:rPr lang="it-IT" sz="1400" b="0" i="1" smtClean="0">
                                    <a:latin typeface="Cambria Math" panose="02040503050406030204" pitchFamily="18" charset="0"/>
                                  </a:rPr>
                                  <m:t>𝐾</m:t>
                                </m:r>
                              </m:sub>
                            </m:sSub>
                            <m:r>
                              <a:rPr lang="it-IT" sz="1400" b="0" i="1" smtClean="0">
                                <a:latin typeface="Cambria Math" panose="02040503050406030204" pitchFamily="18" charset="0"/>
                              </a:rPr>
                              <m:t>))</m:t>
                            </m:r>
                          </m:e>
                          <m:e>
                            <m:sSub>
                              <m:sSubPr>
                                <m:ctrlPr>
                                  <a:rPr lang="it-IT" sz="1400" i="1">
                                    <a:latin typeface="Cambria Math" panose="02040503050406030204" pitchFamily="18" charset="0"/>
                                  </a:rPr>
                                </m:ctrlPr>
                              </m:sSubPr>
                              <m:e>
                                <m:r>
                                  <a:rPr lang="it-IT" sz="1400" i="1">
                                    <a:latin typeface="Cambria Math" panose="02040503050406030204" pitchFamily="18" charset="0"/>
                                  </a:rPr>
                                  <m:t>𝐴</m:t>
                                </m:r>
                                <m:r>
                                  <a:rPr lang="it-IT" sz="1400" i="1">
                                    <a:latin typeface="Cambria Math" panose="02040503050406030204" pitchFamily="18" charset="0"/>
                                  </a:rPr>
                                  <m:t>′</m:t>
                                </m:r>
                              </m:e>
                              <m:sub>
                                <m:r>
                                  <a:rPr lang="it-IT" sz="1400" b="0" i="1" smtClean="0">
                                    <a:latin typeface="Cambria Math" panose="02040503050406030204" pitchFamily="18" charset="0"/>
                                  </a:rPr>
                                  <m:t>𝐾</m:t>
                                </m:r>
                              </m:sub>
                            </m:sSub>
                            <m:r>
                              <a:rPr lang="it-IT" sz="1400" i="1">
                                <a:latin typeface="Cambria Math" panose="02040503050406030204" pitchFamily="18" charset="0"/>
                              </a:rPr>
                              <m:t>=</m:t>
                            </m:r>
                            <m:r>
                              <a:rPr lang="it-IT" sz="1400" i="1">
                                <a:latin typeface="Cambria Math" panose="02040503050406030204" pitchFamily="18" charset="0"/>
                                <a:ea typeface="Cambria Math" panose="02040503050406030204" pitchFamily="18" charset="0"/>
                              </a:rPr>
                              <m:t>𝜆</m:t>
                            </m:r>
                            <m:sSub>
                              <m:sSubPr>
                                <m:ctrlPr>
                                  <a:rPr lang="it-IT" sz="1400" i="1">
                                    <a:latin typeface="Cambria Math" panose="02040503050406030204" pitchFamily="18" charset="0"/>
                                  </a:rPr>
                                </m:ctrlPr>
                              </m:sSubPr>
                              <m:e>
                                <m:r>
                                  <a:rPr lang="it-IT" sz="1400" i="1">
                                    <a:latin typeface="Cambria Math" panose="02040503050406030204" pitchFamily="18" charset="0"/>
                                  </a:rPr>
                                  <m:t>𝐴</m:t>
                                </m:r>
                              </m:e>
                              <m:sub>
                                <m:r>
                                  <a:rPr lang="it-IT" sz="1400" b="0" i="1" smtClean="0">
                                    <a:latin typeface="Cambria Math" panose="02040503050406030204" pitchFamily="18" charset="0"/>
                                  </a:rPr>
                                  <m:t>𝐾</m:t>
                                </m:r>
                              </m:sub>
                            </m:sSub>
                            <m:r>
                              <a:rPr lang="it-IT" sz="1400" i="1">
                                <a:latin typeface="Cambria Math" panose="02040503050406030204" pitchFamily="18" charset="0"/>
                              </a:rPr>
                              <m:t>(</m:t>
                            </m:r>
                            <m:r>
                              <a:rPr lang="it-IT" sz="1400" i="1">
                                <a:latin typeface="Cambria Math" panose="02040503050406030204" pitchFamily="18" charset="0"/>
                              </a:rPr>
                              <m:t>𝑉𝑐</m:t>
                            </m:r>
                            <m:r>
                              <a:rPr lang="it-IT" sz="1400" i="1">
                                <a:latin typeface="Cambria Math" panose="02040503050406030204" pitchFamily="18" charset="0"/>
                              </a:rPr>
                              <m:t>−</m:t>
                            </m:r>
                            <m:r>
                              <a:rPr lang="it-IT" sz="1400" i="1">
                                <a:latin typeface="Cambria Math" panose="02040503050406030204" pitchFamily="18" charset="0"/>
                                <a:ea typeface="Cambria Math" panose="02040503050406030204" pitchFamily="18" charset="0"/>
                              </a:rPr>
                              <m:t>𝛾</m:t>
                            </m:r>
                            <m:sSub>
                              <m:sSubPr>
                                <m:ctrlPr>
                                  <a:rPr lang="it-IT" sz="1400" i="1">
                                    <a:latin typeface="Cambria Math" panose="02040503050406030204" pitchFamily="18" charset="0"/>
                                  </a:rPr>
                                </m:ctrlPr>
                              </m:sSubPr>
                              <m:e>
                                <m:r>
                                  <a:rPr lang="it-IT" sz="1400" i="1">
                                    <a:latin typeface="Cambria Math" panose="02040503050406030204" pitchFamily="18" charset="0"/>
                                  </a:rPr>
                                  <m:t>(</m:t>
                                </m:r>
                                <m:r>
                                  <a:rPr lang="it-IT" sz="1400" i="1">
                                    <a:latin typeface="Cambria Math" panose="02040503050406030204" pitchFamily="18" charset="0"/>
                                  </a:rPr>
                                  <m:t>𝐴</m:t>
                                </m:r>
                              </m:e>
                              <m:sub>
                                <m:r>
                                  <a:rPr lang="it-IT" sz="1400" i="1">
                                    <a:latin typeface="Cambria Math" panose="02040503050406030204" pitchFamily="18" charset="0"/>
                                  </a:rPr>
                                  <m:t>𝑛𝑎</m:t>
                                </m:r>
                              </m:sub>
                            </m:sSub>
                            <m:r>
                              <a:rPr lang="it-IT" sz="1400" i="1">
                                <a:latin typeface="Cambria Math" panose="02040503050406030204" pitchFamily="18" charset="0"/>
                              </a:rPr>
                              <m:t>−</m:t>
                            </m:r>
                            <m:sSub>
                              <m:sSubPr>
                                <m:ctrlPr>
                                  <a:rPr lang="it-IT" sz="1400" i="1">
                                    <a:latin typeface="Cambria Math" panose="02040503050406030204" pitchFamily="18" charset="0"/>
                                  </a:rPr>
                                </m:ctrlPr>
                              </m:sSubPr>
                              <m:e>
                                <m:r>
                                  <a:rPr lang="it-IT" sz="1400" i="1">
                                    <a:latin typeface="Cambria Math" panose="02040503050406030204" pitchFamily="18" charset="0"/>
                                  </a:rPr>
                                  <m:t>𝐴</m:t>
                                </m:r>
                              </m:e>
                              <m:sub>
                                <m:r>
                                  <a:rPr lang="it-IT" sz="1400" i="1">
                                    <a:latin typeface="Cambria Math" panose="02040503050406030204" pitchFamily="18" charset="0"/>
                                  </a:rPr>
                                  <m:t>𝐾</m:t>
                                </m:r>
                              </m:sub>
                            </m:sSub>
                            <m:r>
                              <a:rPr lang="it-IT" sz="1400" i="1">
                                <a:latin typeface="Cambria Math" panose="02040503050406030204" pitchFamily="18" charset="0"/>
                              </a:rPr>
                              <m:t>))</m:t>
                            </m:r>
                          </m:e>
                          <m:e>
                            <m:r>
                              <a:rPr lang="it-IT" sz="1400" i="1" smtClean="0">
                                <a:latin typeface="Cambria Math" panose="02040503050406030204" pitchFamily="18" charset="0"/>
                                <a:ea typeface="Cambria Math" panose="02040503050406030204" pitchFamily="18" charset="0"/>
                              </a:rPr>
                              <m:t>𝜀</m:t>
                            </m:r>
                            <m:sSub>
                              <m:sSubPr>
                                <m:ctrlPr>
                                  <a:rPr lang="it-IT" sz="1400" i="1">
                                    <a:latin typeface="Cambria Math" panose="02040503050406030204" pitchFamily="18" charset="0"/>
                                  </a:rPr>
                                </m:ctrlPr>
                              </m:sSubPr>
                              <m:e>
                                <m:r>
                                  <a:rPr lang="it-IT" sz="1400" b="0" i="1" smtClean="0">
                                    <a:latin typeface="Cambria Math" panose="02040503050406030204" pitchFamily="18" charset="0"/>
                                  </a:rPr>
                                  <m:t>𝐼</m:t>
                                </m:r>
                                <m:r>
                                  <a:rPr lang="it-IT" sz="1400" i="1">
                                    <a:latin typeface="Cambria Math" panose="02040503050406030204" pitchFamily="18" charset="0"/>
                                  </a:rPr>
                                  <m:t>′</m:t>
                                </m:r>
                              </m:e>
                              <m:sub>
                                <m:r>
                                  <a:rPr lang="it-IT" sz="1400" i="1">
                                    <a:latin typeface="Cambria Math" panose="02040503050406030204" pitchFamily="18" charset="0"/>
                                  </a:rPr>
                                  <m:t>𝑁𝑎</m:t>
                                </m:r>
                              </m:sub>
                            </m:sSub>
                            <m:r>
                              <a:rPr lang="it-IT" sz="1400" i="1">
                                <a:latin typeface="Cambria Math" panose="02040503050406030204" pitchFamily="18" charset="0"/>
                              </a:rPr>
                              <m:t>=</m:t>
                            </m:r>
                            <m:r>
                              <a:rPr lang="it-IT" sz="1400" b="0" i="1" smtClean="0">
                                <a:latin typeface="Cambria Math" panose="02040503050406030204" pitchFamily="18" charset="0"/>
                              </a:rPr>
                              <m:t>𝑉𝑐</m:t>
                            </m:r>
                            <m:r>
                              <a:rPr lang="it-IT" sz="1400" b="0" i="1" smtClean="0">
                                <a:latin typeface="Cambria Math" panose="02040503050406030204" pitchFamily="18" charset="0"/>
                              </a:rPr>
                              <m:t>−</m:t>
                            </m:r>
                            <m:r>
                              <a:rPr lang="it-IT" sz="1400" b="0" i="1" smtClean="0">
                                <a:latin typeface="Cambria Math" panose="02040503050406030204" pitchFamily="18" charset="0"/>
                              </a:rPr>
                              <m:t>𝐸𝑛𝑎</m:t>
                            </m:r>
                            <m:r>
                              <a:rPr lang="it-IT" sz="1400" i="1" smtClean="0">
                                <a:latin typeface="Cambria Math" panose="02040503050406030204" pitchFamily="18" charset="0"/>
                              </a:rPr>
                              <m:t> </m:t>
                            </m:r>
                            <m:r>
                              <a:rPr lang="it-IT" sz="1400" b="0" i="1" smtClean="0">
                                <a:latin typeface="Cambria Math" panose="02040503050406030204" pitchFamily="18" charset="0"/>
                              </a:rPr>
                              <m:t>−</m:t>
                            </m:r>
                            <m:r>
                              <a:rPr lang="it-IT" sz="1400" b="0" i="1" smtClean="0">
                                <a:latin typeface="Cambria Math" panose="02040503050406030204" pitchFamily="18" charset="0"/>
                              </a:rPr>
                              <m:t>𝑉𝑛𝑎</m:t>
                            </m:r>
                          </m:e>
                        </m:eqArr>
                      </m:e>
                    </m:d>
                  </m:oMath>
                </a14:m>
                <a:endParaRPr lang="it-IT" sz="1400" dirty="0"/>
              </a:p>
              <a:p>
                <a:r>
                  <a:rPr lang="it-IT" sz="1400" dirty="0"/>
                  <a:t>Condizioni:</a:t>
                </a:r>
                <a14:m>
                  <m:oMath xmlns:m="http://schemas.openxmlformats.org/officeDocument/2006/math">
                    <m:d>
                      <m:dPr>
                        <m:begChr m:val="{"/>
                        <m:endChr m:val="}"/>
                        <m:ctrlPr>
                          <a:rPr lang="it-IT" sz="1400" i="1" smtClean="0">
                            <a:latin typeface="Cambria Math" panose="02040503050406030204" pitchFamily="18" charset="0"/>
                          </a:rPr>
                        </m:ctrlPr>
                      </m:dPr>
                      <m:e>
                        <m:eqArr>
                          <m:eqArrPr>
                            <m:ctrlPr>
                              <a:rPr lang="it-IT" sz="1400" i="1">
                                <a:latin typeface="Cambria Math" panose="02040503050406030204" pitchFamily="18" charset="0"/>
                              </a:rPr>
                            </m:ctrlPr>
                          </m:eqArrPr>
                          <m:e>
                            <m:sSub>
                              <m:sSubPr>
                                <m:ctrlPr>
                                  <a:rPr lang="it-IT" sz="1400" i="1">
                                    <a:latin typeface="Cambria Math" panose="02040503050406030204" pitchFamily="18" charset="0"/>
                                  </a:rPr>
                                </m:ctrlPr>
                              </m:sSubPr>
                              <m:e>
                                <m:r>
                                  <a:rPr lang="it-IT" sz="1400" i="1">
                                    <a:latin typeface="Cambria Math" panose="02040503050406030204" pitchFamily="18" charset="0"/>
                                  </a:rPr>
                                  <m:t>𝐺</m:t>
                                </m:r>
                              </m:e>
                              <m:sub>
                                <m:r>
                                  <a:rPr lang="it-IT" sz="1400" i="1">
                                    <a:latin typeface="Cambria Math" panose="02040503050406030204" pitchFamily="18" charset="0"/>
                                  </a:rPr>
                                  <m:t>𝐾</m:t>
                                </m:r>
                              </m:sub>
                            </m:sSub>
                            <m:r>
                              <a:rPr lang="it-IT" sz="1400" i="1">
                                <a:latin typeface="Cambria Math" panose="02040503050406030204" pitchFamily="18" charset="0"/>
                              </a:rPr>
                              <m:t>+</m:t>
                            </m:r>
                            <m:sSub>
                              <m:sSubPr>
                                <m:ctrlPr>
                                  <a:rPr lang="it-IT" sz="1400" i="1">
                                    <a:latin typeface="Cambria Math" panose="02040503050406030204" pitchFamily="18" charset="0"/>
                                  </a:rPr>
                                </m:ctrlPr>
                              </m:sSubPr>
                              <m:e>
                                <m:r>
                                  <a:rPr lang="it-IT" sz="1400" i="1">
                                    <a:latin typeface="Cambria Math" panose="02040503050406030204" pitchFamily="18" charset="0"/>
                                  </a:rPr>
                                  <m:t>𝐷</m:t>
                                </m:r>
                              </m:e>
                              <m:sub>
                                <m:r>
                                  <a:rPr lang="it-IT" sz="1400" i="1">
                                    <a:latin typeface="Cambria Math" panose="02040503050406030204" pitchFamily="18" charset="0"/>
                                  </a:rPr>
                                  <m:t>𝐾</m:t>
                                </m:r>
                              </m:sub>
                            </m:sSub>
                            <m:r>
                              <a:rPr lang="it-IT" sz="1400" i="1">
                                <a:latin typeface="Cambria Math" panose="02040503050406030204" pitchFamily="18" charset="0"/>
                              </a:rPr>
                              <m:t>+</m:t>
                            </m:r>
                            <m:sSub>
                              <m:sSubPr>
                                <m:ctrlPr>
                                  <a:rPr lang="it-IT" sz="1400" i="1">
                                    <a:latin typeface="Cambria Math" panose="02040503050406030204" pitchFamily="18" charset="0"/>
                                  </a:rPr>
                                </m:ctrlPr>
                              </m:sSubPr>
                              <m:e>
                                <m:r>
                                  <a:rPr lang="it-IT" sz="1400" i="1">
                                    <a:latin typeface="Cambria Math" panose="02040503050406030204" pitchFamily="18" charset="0"/>
                                  </a:rPr>
                                  <m:t>𝐺</m:t>
                                </m:r>
                              </m:e>
                              <m:sub>
                                <m:r>
                                  <a:rPr lang="it-IT" sz="1400" i="1">
                                    <a:latin typeface="Cambria Math" panose="02040503050406030204" pitchFamily="18" charset="0"/>
                                  </a:rPr>
                                  <m:t>𝑁𝑎</m:t>
                                </m:r>
                              </m:sub>
                            </m:sSub>
                            <m:r>
                              <a:rPr lang="it-IT" sz="1400" i="1">
                                <a:latin typeface="Cambria Math" panose="02040503050406030204" pitchFamily="18" charset="0"/>
                              </a:rPr>
                              <m:t>&lt;</m:t>
                            </m:r>
                            <m:r>
                              <a:rPr lang="it-IT" sz="1400" b="0" i="1" smtClean="0">
                                <a:latin typeface="Cambria Math" panose="02040503050406030204" pitchFamily="18" charset="0"/>
                              </a:rPr>
                              <m:t>0</m:t>
                            </m:r>
                          </m:e>
                          <m:e>
                            <m:f>
                              <m:fPr>
                                <m:ctrlPr>
                                  <a:rPr lang="it-IT" sz="1400" i="1">
                                    <a:latin typeface="Cambria Math" panose="02040503050406030204" pitchFamily="18" charset="0"/>
                                  </a:rPr>
                                </m:ctrlPr>
                              </m:fPr>
                              <m:num>
                                <m:r>
                                  <a:rPr lang="it-IT" sz="1400" i="1">
                                    <a:latin typeface="Cambria Math" panose="02040503050406030204" pitchFamily="18" charset="0"/>
                                  </a:rPr>
                                  <m:t>1</m:t>
                                </m:r>
                              </m:num>
                              <m:den>
                                <m:sSub>
                                  <m:sSubPr>
                                    <m:ctrlPr>
                                      <a:rPr lang="it-IT" sz="1400" i="1">
                                        <a:latin typeface="Cambria Math" panose="02040503050406030204" pitchFamily="18" charset="0"/>
                                      </a:rPr>
                                    </m:ctrlPr>
                                  </m:sSubPr>
                                  <m:e>
                                    <m:r>
                                      <a:rPr lang="it-IT" sz="1400" i="1">
                                        <a:latin typeface="Cambria Math" panose="02040503050406030204" pitchFamily="18" charset="0"/>
                                      </a:rPr>
                                      <m:t>𝐺</m:t>
                                    </m:r>
                                  </m:e>
                                  <m:sub>
                                    <m:r>
                                      <a:rPr lang="it-IT" sz="1400" i="1">
                                        <a:latin typeface="Cambria Math" panose="02040503050406030204" pitchFamily="18" charset="0"/>
                                      </a:rPr>
                                      <m:t>𝑁𝑎</m:t>
                                    </m:r>
                                  </m:sub>
                                </m:sSub>
                              </m:den>
                            </m:f>
                            <m:r>
                              <a:rPr lang="it-IT" sz="1400" b="0" i="1" smtClean="0">
                                <a:latin typeface="Cambria Math" panose="02040503050406030204" pitchFamily="18" charset="0"/>
                              </a:rPr>
                              <m:t>+</m:t>
                            </m:r>
                            <m:f>
                              <m:fPr>
                                <m:ctrlPr>
                                  <a:rPr lang="it-IT" sz="1400" i="1">
                                    <a:latin typeface="Cambria Math" panose="02040503050406030204" pitchFamily="18" charset="0"/>
                                  </a:rPr>
                                </m:ctrlPr>
                              </m:fPr>
                              <m:num>
                                <m:r>
                                  <a:rPr lang="it-IT" sz="1400" i="1">
                                    <a:latin typeface="Cambria Math" panose="02040503050406030204" pitchFamily="18" charset="0"/>
                                  </a:rPr>
                                  <m:t>1</m:t>
                                </m:r>
                              </m:num>
                              <m:den>
                                <m:sSub>
                                  <m:sSubPr>
                                    <m:ctrlPr>
                                      <a:rPr lang="it-IT" sz="1400" i="1" smtClean="0">
                                        <a:latin typeface="Cambria Math" panose="02040503050406030204" pitchFamily="18" charset="0"/>
                                      </a:rPr>
                                    </m:ctrlPr>
                                  </m:sSubPr>
                                  <m:e>
                                    <m:r>
                                      <a:rPr lang="it-IT" sz="1400" b="0" i="1" smtClean="0">
                                        <a:latin typeface="Cambria Math" panose="02040503050406030204" pitchFamily="18" charset="0"/>
                                      </a:rPr>
                                      <m:t>𝐷</m:t>
                                    </m:r>
                                  </m:e>
                                  <m:sub>
                                    <m:r>
                                      <a:rPr lang="it-IT" sz="1400" i="1">
                                        <a:latin typeface="Cambria Math" panose="02040503050406030204" pitchFamily="18" charset="0"/>
                                      </a:rPr>
                                      <m:t>𝑁𝑎</m:t>
                                    </m:r>
                                  </m:sub>
                                </m:sSub>
                              </m:den>
                            </m:f>
                            <m:r>
                              <a:rPr lang="it-IT" sz="1400" b="0" i="1" smtClean="0">
                                <a:latin typeface="Cambria Math" panose="02040503050406030204" pitchFamily="18" charset="0"/>
                              </a:rPr>
                              <m:t>&lt;0</m:t>
                            </m:r>
                          </m:e>
                          <m:e>
                            <m:r>
                              <a:rPr lang="it-IT" sz="1400" b="0" i="1" smtClean="0">
                                <a:latin typeface="Cambria Math" panose="02040503050406030204" pitchFamily="18" charset="0"/>
                              </a:rPr>
                              <m:t>𝑣</m:t>
                            </m:r>
                            <m:r>
                              <a:rPr lang="it-IT" sz="1400" b="0" i="1" smtClean="0">
                                <a:latin typeface="Cambria Math" panose="02040503050406030204" pitchFamily="18" charset="0"/>
                              </a:rPr>
                              <m:t>1+</m:t>
                            </m:r>
                            <m:r>
                              <a:rPr lang="it-IT" sz="1400" b="0" i="1" smtClean="0">
                                <a:latin typeface="Cambria Math" panose="02040503050406030204" pitchFamily="18" charset="0"/>
                              </a:rPr>
                              <m:t>𝐸𝑘</m:t>
                            </m:r>
                            <m:r>
                              <a:rPr lang="it-IT" sz="1400" b="0" i="1" smtClean="0">
                                <a:latin typeface="Cambria Math" panose="02040503050406030204" pitchFamily="18" charset="0"/>
                              </a:rPr>
                              <m:t>&lt;</m:t>
                            </m:r>
                            <m:r>
                              <a:rPr lang="it-IT" sz="1400" b="0" i="1" smtClean="0">
                                <a:latin typeface="Cambria Math" panose="02040503050406030204" pitchFamily="18" charset="0"/>
                              </a:rPr>
                              <m:t>𝐸𝑛𝑎</m:t>
                            </m:r>
                            <m:r>
                              <a:rPr lang="it-IT" sz="1400" b="0" i="1" smtClean="0">
                                <a:latin typeface="Cambria Math" panose="02040503050406030204" pitchFamily="18" charset="0"/>
                              </a:rPr>
                              <m:t>+</m:t>
                            </m:r>
                            <m:r>
                              <a:rPr lang="it-IT" sz="1400" b="0" i="1" smtClean="0">
                                <a:latin typeface="Cambria Math" panose="02040503050406030204" pitchFamily="18" charset="0"/>
                              </a:rPr>
                              <m:t>𝑉𝑛𝑎</m:t>
                            </m:r>
                            <m:d>
                              <m:dPr>
                                <m:ctrlPr>
                                  <a:rPr lang="it-IT" sz="1400" b="0" i="1" smtClean="0">
                                    <a:latin typeface="Cambria Math" panose="02040503050406030204" pitchFamily="18" charset="0"/>
                                  </a:rPr>
                                </m:ctrlPr>
                              </m:dPr>
                              <m:e>
                                <m:r>
                                  <a:rPr lang="it-IT" sz="1400" b="0" i="1" smtClean="0">
                                    <a:latin typeface="Cambria Math" panose="02040503050406030204" pitchFamily="18" charset="0"/>
                                  </a:rPr>
                                  <m:t>𝑖</m:t>
                                </m:r>
                                <m:r>
                                  <a:rPr lang="it-IT" sz="1400" b="0" i="1" smtClean="0">
                                    <a:latin typeface="Cambria Math" panose="02040503050406030204" pitchFamily="18" charset="0"/>
                                  </a:rPr>
                                  <m:t>2</m:t>
                                </m:r>
                              </m:e>
                            </m:d>
                            <m:r>
                              <a:rPr lang="it-IT" sz="1400" b="0" i="1" smtClean="0">
                                <a:latin typeface="Cambria Math" panose="02040503050406030204" pitchFamily="18" charset="0"/>
                              </a:rPr>
                              <m:t>&lt;</m:t>
                            </m:r>
                            <m:r>
                              <a:rPr lang="it-IT" sz="1400" b="0" i="1" smtClean="0">
                                <a:latin typeface="Cambria Math" panose="02040503050406030204" pitchFamily="18" charset="0"/>
                              </a:rPr>
                              <m:t>𝐸𝑛𝑎</m:t>
                            </m:r>
                            <m:r>
                              <a:rPr lang="it-IT" sz="1400" b="0" i="1" smtClean="0">
                                <a:latin typeface="Cambria Math" panose="02040503050406030204" pitchFamily="18" charset="0"/>
                              </a:rPr>
                              <m:t>+</m:t>
                            </m:r>
                            <m:r>
                              <a:rPr lang="it-IT" sz="1400" b="0" i="1" smtClean="0">
                                <a:latin typeface="Cambria Math" panose="02040503050406030204" pitchFamily="18" charset="0"/>
                              </a:rPr>
                              <m:t>𝑉𝑛𝑎</m:t>
                            </m:r>
                            <m:d>
                              <m:dPr>
                                <m:ctrlPr>
                                  <a:rPr lang="it-IT" sz="1400" b="0" i="1" smtClean="0">
                                    <a:latin typeface="Cambria Math" panose="02040503050406030204" pitchFamily="18" charset="0"/>
                                  </a:rPr>
                                </m:ctrlPr>
                              </m:dPr>
                              <m:e>
                                <m:r>
                                  <a:rPr lang="it-IT" sz="1400" b="0" i="1" smtClean="0">
                                    <a:latin typeface="Cambria Math" panose="02040503050406030204" pitchFamily="18" charset="0"/>
                                  </a:rPr>
                                  <m:t>𝑖</m:t>
                                </m:r>
                                <m:r>
                                  <a:rPr lang="it-IT" sz="1400" b="0" i="1" smtClean="0">
                                    <a:latin typeface="Cambria Math" panose="02040503050406030204" pitchFamily="18" charset="0"/>
                                  </a:rPr>
                                  <m:t>1</m:t>
                                </m:r>
                              </m:e>
                            </m:d>
                            <m:r>
                              <a:rPr lang="it-IT" sz="1400" b="0" i="1" smtClean="0">
                                <a:latin typeface="Cambria Math" panose="02040503050406030204" pitchFamily="18" charset="0"/>
                              </a:rPr>
                              <m:t>&lt;</m:t>
                            </m:r>
                            <m:r>
                              <a:rPr lang="it-IT" sz="1400" b="0" i="1" smtClean="0">
                                <a:latin typeface="Cambria Math" panose="02040503050406030204" pitchFamily="18" charset="0"/>
                              </a:rPr>
                              <m:t>𝑣</m:t>
                            </m:r>
                            <m:r>
                              <a:rPr lang="it-IT" sz="1400" b="0" i="1" smtClean="0">
                                <a:latin typeface="Cambria Math" panose="02040503050406030204" pitchFamily="18" charset="0"/>
                              </a:rPr>
                              <m:t>2+</m:t>
                            </m:r>
                            <m:r>
                              <a:rPr lang="it-IT" sz="1400" b="0" i="1" smtClean="0">
                                <a:latin typeface="Cambria Math" panose="02040503050406030204" pitchFamily="18" charset="0"/>
                              </a:rPr>
                              <m:t>𝐸𝑘</m:t>
                            </m:r>
                          </m:e>
                          <m:e>
                            <m:r>
                              <a:rPr lang="it-IT" sz="1400" b="0" i="1" smtClean="0">
                                <a:latin typeface="Cambria Math" panose="02040503050406030204" pitchFamily="18" charset="0"/>
                              </a:rPr>
                              <m:t>𝐼𝑒𝑥𝑡</m:t>
                            </m:r>
                            <m:r>
                              <a:rPr lang="it-IT" sz="1400" b="0" i="1" smtClean="0">
                                <a:latin typeface="Cambria Math" panose="02040503050406030204" pitchFamily="18" charset="0"/>
                              </a:rPr>
                              <m:t>&gt;</m:t>
                            </m:r>
                            <m:sSub>
                              <m:sSubPr>
                                <m:ctrlPr>
                                  <a:rPr lang="it-IT" sz="1400" b="0" i="1" smtClean="0">
                                    <a:latin typeface="Cambria Math" panose="02040503050406030204" pitchFamily="18" charset="0"/>
                                  </a:rPr>
                                </m:ctrlPr>
                              </m:sSubPr>
                              <m:e>
                                <m:r>
                                  <a:rPr lang="it-IT" sz="1400" b="0" i="1" smtClean="0">
                                    <a:latin typeface="Cambria Math" panose="02040503050406030204" pitchFamily="18" charset="0"/>
                                  </a:rPr>
                                  <m:t>𝐼</m:t>
                                </m:r>
                              </m:e>
                              <m:sub>
                                <m:r>
                                  <a:rPr lang="it-IT" sz="1400" b="0" i="1" smtClean="0">
                                    <a:latin typeface="Cambria Math" panose="02040503050406030204" pitchFamily="18" charset="0"/>
                                  </a:rPr>
                                  <m:t>𝑚</m:t>
                                </m:r>
                                <m:r>
                                  <a:rPr lang="it-IT" sz="1400" b="0" i="1" smtClean="0">
                                    <a:latin typeface="Cambria Math" panose="02040503050406030204" pitchFamily="18" charset="0"/>
                                  </a:rPr>
                                  <m:t>,</m:t>
                                </m:r>
                                <m:r>
                                  <a:rPr lang="it-IT" sz="1400" b="0" i="1" smtClean="0">
                                    <a:latin typeface="Cambria Math" panose="02040503050406030204" pitchFamily="18" charset="0"/>
                                  </a:rPr>
                                  <m:t>𝑡h𝑟</m:t>
                                </m:r>
                              </m:sub>
                            </m:sSub>
                            <m:r>
                              <a:rPr lang="it-IT" sz="1400" b="0" i="1" smtClean="0">
                                <a:latin typeface="Cambria Math" panose="02040503050406030204" pitchFamily="18" charset="0"/>
                              </a:rPr>
                              <m:t>≔</m:t>
                            </m:r>
                            <m:sSub>
                              <m:sSubPr>
                                <m:ctrlPr>
                                  <a:rPr lang="it-IT" sz="1400" i="1">
                                    <a:latin typeface="Cambria Math" panose="02040503050406030204" pitchFamily="18" charset="0"/>
                                  </a:rPr>
                                </m:ctrlPr>
                              </m:sSubPr>
                              <m:e>
                                <m:r>
                                  <a:rPr lang="it-IT" sz="1400" b="0" i="1" smtClean="0">
                                    <a:latin typeface="Cambria Math" panose="02040503050406030204" pitchFamily="18" charset="0"/>
                                  </a:rPr>
                                  <m:t>(</m:t>
                                </m:r>
                                <m:r>
                                  <a:rPr lang="it-IT" sz="1400" i="1">
                                    <a:latin typeface="Cambria Math" panose="02040503050406030204" pitchFamily="18" charset="0"/>
                                  </a:rPr>
                                  <m:t>𝐺</m:t>
                                </m:r>
                              </m:e>
                              <m:sub>
                                <m:r>
                                  <a:rPr lang="it-IT" sz="1400" b="0" i="1" smtClean="0">
                                    <a:latin typeface="Cambria Math" panose="02040503050406030204" pitchFamily="18" charset="0"/>
                                  </a:rPr>
                                  <m:t>𝑁𝑎</m:t>
                                </m:r>
                              </m:sub>
                            </m:sSub>
                            <m:r>
                              <a:rPr lang="it-IT" sz="1400" b="0" i="1" smtClean="0">
                                <a:latin typeface="Cambria Math" panose="02040503050406030204" pitchFamily="18" charset="0"/>
                              </a:rPr>
                              <m:t>+</m:t>
                            </m:r>
                            <m:sSub>
                              <m:sSubPr>
                                <m:ctrlPr>
                                  <a:rPr lang="it-IT" sz="1400" i="1">
                                    <a:latin typeface="Cambria Math" panose="02040503050406030204" pitchFamily="18" charset="0"/>
                                  </a:rPr>
                                </m:ctrlPr>
                              </m:sSubPr>
                              <m:e>
                                <m:r>
                                  <a:rPr lang="it-IT" sz="1400" i="1">
                                    <a:latin typeface="Cambria Math" panose="02040503050406030204" pitchFamily="18" charset="0"/>
                                  </a:rPr>
                                  <m:t>𝐺</m:t>
                                </m:r>
                              </m:e>
                              <m:sub>
                                <m:r>
                                  <a:rPr lang="it-IT" sz="1400" i="1">
                                    <a:latin typeface="Cambria Math" panose="02040503050406030204" pitchFamily="18" charset="0"/>
                                  </a:rPr>
                                  <m:t>𝐾</m:t>
                                </m:r>
                              </m:sub>
                            </m:sSub>
                            <m:r>
                              <a:rPr lang="it-IT" sz="1400" b="0" i="1" smtClean="0">
                                <a:latin typeface="Cambria Math" panose="02040503050406030204" pitchFamily="18" charset="0"/>
                              </a:rPr>
                              <m:t>+</m:t>
                            </m:r>
                            <m:sSub>
                              <m:sSubPr>
                                <m:ctrlPr>
                                  <a:rPr lang="it-IT" sz="1400" i="1">
                                    <a:latin typeface="Cambria Math" panose="02040503050406030204" pitchFamily="18" charset="0"/>
                                  </a:rPr>
                                </m:ctrlPr>
                              </m:sSubPr>
                              <m:e>
                                <m:r>
                                  <a:rPr lang="it-IT" sz="1400" i="1">
                                    <a:latin typeface="Cambria Math" panose="02040503050406030204" pitchFamily="18" charset="0"/>
                                  </a:rPr>
                                  <m:t>𝐺</m:t>
                                </m:r>
                              </m:e>
                              <m:sub>
                                <m:r>
                                  <a:rPr lang="it-IT" sz="1400" b="0" i="1" smtClean="0">
                                    <a:latin typeface="Cambria Math" panose="02040503050406030204" pitchFamily="18" charset="0"/>
                                  </a:rPr>
                                  <m:t>𝑎</m:t>
                                </m:r>
                              </m:sub>
                            </m:sSub>
                            <m:r>
                              <a:rPr lang="it-IT" sz="1400" b="0" i="1" smtClean="0">
                                <a:latin typeface="Cambria Math" panose="02040503050406030204" pitchFamily="18" charset="0"/>
                              </a:rPr>
                              <m:t>)(</m:t>
                            </m:r>
                            <m:r>
                              <a:rPr lang="it-IT" sz="1400" b="0" i="1" smtClean="0">
                                <a:latin typeface="Cambria Math" panose="02040503050406030204" pitchFamily="18" charset="0"/>
                              </a:rPr>
                              <m:t>𝐸𝑘</m:t>
                            </m:r>
                            <m:r>
                              <a:rPr lang="it-IT" sz="1400" b="0" i="1" smtClean="0">
                                <a:latin typeface="Cambria Math" panose="02040503050406030204" pitchFamily="18" charset="0"/>
                              </a:rPr>
                              <m:t>+</m:t>
                            </m:r>
                            <m:r>
                              <a:rPr lang="it-IT" sz="1400" b="0" i="1" smtClean="0">
                                <a:latin typeface="Cambria Math" panose="02040503050406030204" pitchFamily="18" charset="0"/>
                              </a:rPr>
                              <m:t>𝑣</m:t>
                            </m:r>
                            <m:r>
                              <a:rPr lang="it-IT" sz="1400" b="0" i="1" smtClean="0">
                                <a:latin typeface="Cambria Math" panose="02040503050406030204" pitchFamily="18" charset="0"/>
                              </a:rPr>
                              <m:t>1)−(</m:t>
                            </m:r>
                            <m:sSub>
                              <m:sSubPr>
                                <m:ctrlPr>
                                  <a:rPr lang="it-IT" sz="1400" i="1">
                                    <a:latin typeface="Cambria Math" panose="02040503050406030204" pitchFamily="18" charset="0"/>
                                  </a:rPr>
                                </m:ctrlPr>
                              </m:sSubPr>
                              <m:e>
                                <m:r>
                                  <a:rPr lang="it-IT" sz="1400" i="1">
                                    <a:latin typeface="Cambria Math" panose="02040503050406030204" pitchFamily="18" charset="0"/>
                                  </a:rPr>
                                  <m:t>𝐺</m:t>
                                </m:r>
                              </m:e>
                              <m:sub>
                                <m:r>
                                  <a:rPr lang="it-IT" sz="1400" b="0" i="1" smtClean="0">
                                    <a:latin typeface="Cambria Math" panose="02040503050406030204" pitchFamily="18" charset="0"/>
                                  </a:rPr>
                                  <m:t>𝑁𝑎</m:t>
                                </m:r>
                              </m:sub>
                            </m:sSub>
                            <m:r>
                              <a:rPr lang="it-IT" sz="1400" b="0" i="1" smtClean="0">
                                <a:latin typeface="Cambria Math" panose="02040503050406030204" pitchFamily="18" charset="0"/>
                              </a:rPr>
                              <m:t>𝐸𝑛𝑎</m:t>
                            </m:r>
                            <m:r>
                              <a:rPr lang="it-IT" sz="1400" b="0" i="1" smtClean="0">
                                <a:latin typeface="Cambria Math" panose="02040503050406030204" pitchFamily="18" charset="0"/>
                              </a:rPr>
                              <m:t>+</m:t>
                            </m:r>
                            <m:sSub>
                              <m:sSubPr>
                                <m:ctrlPr>
                                  <a:rPr lang="it-IT" sz="1400" i="1">
                                    <a:latin typeface="Cambria Math" panose="02040503050406030204" pitchFamily="18" charset="0"/>
                                  </a:rPr>
                                </m:ctrlPr>
                              </m:sSubPr>
                              <m:e>
                                <m:r>
                                  <a:rPr lang="it-IT" sz="1400" i="1">
                                    <a:latin typeface="Cambria Math" panose="02040503050406030204" pitchFamily="18" charset="0"/>
                                  </a:rPr>
                                  <m:t>𝐺</m:t>
                                </m:r>
                              </m:e>
                              <m:sub>
                                <m:r>
                                  <a:rPr lang="it-IT" sz="1400" i="1">
                                    <a:latin typeface="Cambria Math" panose="02040503050406030204" pitchFamily="18" charset="0"/>
                                  </a:rPr>
                                  <m:t>𝐾</m:t>
                                </m:r>
                              </m:sub>
                            </m:sSub>
                            <m:r>
                              <a:rPr lang="it-IT" sz="1400" b="0" i="1" smtClean="0">
                                <a:latin typeface="Cambria Math" panose="02040503050406030204" pitchFamily="18" charset="0"/>
                              </a:rPr>
                              <m:t>𝐸𝑘</m:t>
                            </m:r>
                            <m:r>
                              <a:rPr lang="it-IT" sz="1400" b="0" i="1" smtClean="0">
                                <a:latin typeface="Cambria Math" panose="02040503050406030204" pitchFamily="18" charset="0"/>
                              </a:rPr>
                              <m:t>)</m:t>
                            </m:r>
                          </m:e>
                        </m:eqArr>
                      </m:e>
                    </m:d>
                  </m:oMath>
                </a14:m>
                <a:endParaRPr lang="it-IT" sz="1400" dirty="0"/>
              </a:p>
            </p:txBody>
          </p:sp>
        </mc:Choice>
        <mc:Fallback>
          <p:sp>
            <p:nvSpPr>
              <p:cNvPr id="6" name="Segnaposto contenuto 2">
                <a:extLst>
                  <a:ext uri="{FF2B5EF4-FFF2-40B4-BE49-F238E27FC236}">
                    <a16:creationId xmlns:a16="http://schemas.microsoft.com/office/drawing/2014/main" id="{0D23CC37-F1AF-8345-B16F-B1E6D8D08FFE}"/>
                  </a:ext>
                </a:extLst>
              </p:cNvPr>
              <p:cNvSpPr txBox="1">
                <a:spLocks noRot="1" noChangeAspect="1" noMove="1" noResize="1" noEditPoints="1" noAdjustHandles="1" noChangeArrowheads="1" noChangeShapeType="1" noTextEdit="1"/>
              </p:cNvSpPr>
              <p:nvPr/>
            </p:nvSpPr>
            <p:spPr>
              <a:xfrm>
                <a:off x="1139823" y="3026004"/>
                <a:ext cx="9205959" cy="3172682"/>
              </a:xfrm>
              <a:prstGeom prst="rect">
                <a:avLst/>
              </a:prstGeom>
              <a:blipFill>
                <a:blip r:embed="rId3"/>
                <a:stretch>
                  <a:fillRect l="-413" t="-1195"/>
                </a:stretch>
              </a:blipFill>
            </p:spPr>
            <p:txBody>
              <a:bodyPr/>
              <a:lstStyle/>
              <a:p>
                <a:r>
                  <a:rPr lang="it-IT">
                    <a:noFill/>
                  </a:rPr>
                  <a:t> </a:t>
                </a:r>
              </a:p>
            </p:txBody>
          </p:sp>
        </mc:Fallback>
      </mc:AlternateContent>
    </p:spTree>
    <p:extLst>
      <p:ext uri="{BB962C8B-B14F-4D97-AF65-F5344CB8AC3E}">
        <p14:creationId xmlns:p14="http://schemas.microsoft.com/office/powerpoint/2010/main" val="1602799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 calcmode="lin" valueType="num">
                                      <p:cBhvr additive="base">
                                        <p:cTn id="3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2" end="2"/>
                                            </p:txEl>
                                          </p:spTgt>
                                        </p:tgtEl>
                                        <p:attrNameLst>
                                          <p:attrName>style.visibility</p:attrName>
                                        </p:attrNameLst>
                                      </p:cBhvr>
                                      <p:to>
                                        <p:strVal val="visible"/>
                                      </p:to>
                                    </p:set>
                                    <p:anim calcmode="lin" valueType="num">
                                      <p:cBhvr additive="base">
                                        <p:cTn id="3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6">
                                            <p:txEl>
                                              <p:pRg st="0" end="0"/>
                                            </p:txEl>
                                          </p:spTgt>
                                        </p:tgtEl>
                                        <p:attrNameLst>
                                          <p:attrName>style.visibility</p:attrName>
                                        </p:attrNameLst>
                                      </p:cBhvr>
                                      <p:to>
                                        <p:strVal val="visible"/>
                                      </p:to>
                                    </p:set>
                                    <p:anim calcmode="lin" valueType="num">
                                      <p:cBhvr additive="base">
                                        <p:cTn id="43"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6">
                                            <p:txEl>
                                              <p:pRg st="1" end="1"/>
                                            </p:txEl>
                                          </p:spTgt>
                                        </p:tgtEl>
                                        <p:attrNameLst>
                                          <p:attrName>style.visibility</p:attrName>
                                        </p:attrNameLst>
                                      </p:cBhvr>
                                      <p:to>
                                        <p:strVal val="visible"/>
                                      </p:to>
                                    </p:set>
                                    <p:anim calcmode="lin" valueType="num">
                                      <p:cBhvr additive="base">
                                        <p:cTn id="49"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6">
                                            <p:txEl>
                                              <p:pRg st="2" end="2"/>
                                            </p:txEl>
                                          </p:spTgt>
                                        </p:tgtEl>
                                        <p:attrNameLst>
                                          <p:attrName>style.visibility</p:attrName>
                                        </p:attrNameLst>
                                      </p:cBhvr>
                                      <p:to>
                                        <p:strVal val="visible"/>
                                      </p:to>
                                    </p:set>
                                    <p:anim calcmode="lin" valueType="num">
                                      <p:cBhvr additive="base">
                                        <p:cTn id="55"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9C0F562-2898-2949-93E0-59E796D8650D}"/>
              </a:ext>
            </a:extLst>
          </p:cNvPr>
          <p:cNvSpPr>
            <a:spLocks noGrp="1"/>
          </p:cNvSpPr>
          <p:nvPr>
            <p:ph type="title"/>
          </p:nvPr>
        </p:nvSpPr>
        <p:spPr>
          <a:xfrm>
            <a:off x="1141412" y="369943"/>
            <a:ext cx="9905998" cy="544360"/>
          </a:xfrm>
        </p:spPr>
        <p:txBody>
          <a:bodyPr>
            <a:normAutofit/>
          </a:bodyPr>
          <a:lstStyle/>
          <a:p>
            <a:pPr algn="ctr"/>
            <a:r>
              <a:rPr lang="it-IT" sz="2400" dirty="0"/>
              <a:t>Simulazione</a:t>
            </a:r>
          </a:p>
        </p:txBody>
      </p:sp>
      <p:sp>
        <p:nvSpPr>
          <p:cNvPr id="3" name="Segnaposto contenuto 2">
            <a:extLst>
              <a:ext uri="{FF2B5EF4-FFF2-40B4-BE49-F238E27FC236}">
                <a16:creationId xmlns:a16="http://schemas.microsoft.com/office/drawing/2014/main" id="{4C7C8F32-2D93-604C-B1A1-5814B72CAE2F}"/>
              </a:ext>
            </a:extLst>
          </p:cNvPr>
          <p:cNvSpPr>
            <a:spLocks noGrp="1"/>
          </p:cNvSpPr>
          <p:nvPr>
            <p:ph idx="1"/>
          </p:nvPr>
        </p:nvSpPr>
        <p:spPr>
          <a:xfrm>
            <a:off x="1141412" y="1013067"/>
            <a:ext cx="9671590" cy="1953184"/>
          </a:xfrm>
        </p:spPr>
        <p:txBody>
          <a:bodyPr>
            <a:noAutofit/>
          </a:bodyPr>
          <a:lstStyle/>
          <a:p>
            <a:r>
              <a:rPr lang="it-IT" sz="1600" dirty="0"/>
              <a:t>La simulazione viene effettuata tramite Matlab con il metodo di Eulero per la risoluzione delle equazioni differenziali (passo=0.01). </a:t>
            </a:r>
          </a:p>
          <a:p>
            <a:r>
              <a:rPr lang="it-IT" sz="1600" dirty="0"/>
              <a:t>La scelta dei parametri dipende dalla simulazione, per la generazione delle </a:t>
            </a:r>
            <a:r>
              <a:rPr lang="it-IT" sz="1600" dirty="0" err="1"/>
              <a:t>spike-burst</a:t>
            </a:r>
            <a:r>
              <a:rPr lang="it-IT" sz="1600" dirty="0"/>
              <a:t> devono essere rispettate le condizioni minime. </a:t>
            </a:r>
          </a:p>
          <a:p>
            <a:r>
              <a:rPr lang="it-IT" sz="1600" dirty="0"/>
              <a:t>I valori iniziali, qualora non specificati, vengono stimati empiricamente col fine di velocizzare la convergenza del sistema ai valori finali </a:t>
            </a:r>
          </a:p>
          <a:p>
            <a:pPr marL="0" indent="0">
              <a:buNone/>
            </a:pPr>
            <a:r>
              <a:rPr lang="it-IT" sz="1600" dirty="0"/>
              <a:t>(immagini simulazione a riposo, no </a:t>
            </a:r>
            <a:r>
              <a:rPr lang="it-IT" sz="1600" dirty="0" err="1"/>
              <a:t>spike</a:t>
            </a:r>
            <a:r>
              <a:rPr lang="it-IT" sz="1600" dirty="0"/>
              <a:t>)</a:t>
            </a:r>
          </a:p>
        </p:txBody>
      </p:sp>
      <p:pic>
        <p:nvPicPr>
          <p:cNvPr id="4" name="Immagine 3">
            <a:extLst>
              <a:ext uri="{FF2B5EF4-FFF2-40B4-BE49-F238E27FC236}">
                <a16:creationId xmlns:a16="http://schemas.microsoft.com/office/drawing/2014/main" id="{F3116CE5-3E89-8D48-A2F8-5E4AC36FD26D}"/>
              </a:ext>
            </a:extLst>
          </p:cNvPr>
          <p:cNvPicPr>
            <a:picLocks noChangeAspect="1"/>
          </p:cNvPicPr>
          <p:nvPr/>
        </p:nvPicPr>
        <p:blipFill>
          <a:blip r:embed="rId2"/>
          <a:stretch>
            <a:fillRect/>
          </a:stretch>
        </p:blipFill>
        <p:spPr>
          <a:xfrm>
            <a:off x="1396348" y="3729731"/>
            <a:ext cx="3915895" cy="3057617"/>
          </a:xfrm>
          <a:prstGeom prst="rect">
            <a:avLst/>
          </a:prstGeom>
        </p:spPr>
      </p:pic>
      <p:pic>
        <p:nvPicPr>
          <p:cNvPr id="5" name="Immagine 4">
            <a:extLst>
              <a:ext uri="{FF2B5EF4-FFF2-40B4-BE49-F238E27FC236}">
                <a16:creationId xmlns:a16="http://schemas.microsoft.com/office/drawing/2014/main" id="{9F494F5B-A4F8-0B4F-9F41-1DADA61CA344}"/>
              </a:ext>
            </a:extLst>
          </p:cNvPr>
          <p:cNvPicPr>
            <a:picLocks noChangeAspect="1"/>
          </p:cNvPicPr>
          <p:nvPr/>
        </p:nvPicPr>
        <p:blipFill>
          <a:blip r:embed="rId3"/>
          <a:stretch>
            <a:fillRect/>
          </a:stretch>
        </p:blipFill>
        <p:spPr>
          <a:xfrm>
            <a:off x="5789847" y="2966251"/>
            <a:ext cx="4776371" cy="3821097"/>
          </a:xfrm>
          <a:prstGeom prst="rect">
            <a:avLst/>
          </a:prstGeom>
        </p:spPr>
      </p:pic>
    </p:spTree>
    <p:extLst>
      <p:ext uri="{BB962C8B-B14F-4D97-AF65-F5344CB8AC3E}">
        <p14:creationId xmlns:p14="http://schemas.microsoft.com/office/powerpoint/2010/main" val="3532213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 calcmode="lin" valueType="num">
                                      <p:cBhvr additive="base">
                                        <p:cTn id="18"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 calcmode="lin" valueType="num">
                                      <p:cBhvr additive="base">
                                        <p:cTn id="24"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2" presetClass="entr" presetSubtype="4" fill="hold" nodeType="clickEffect">
                                  <p:stCondLst>
                                    <p:cond delay="0"/>
                                  </p:stCondLst>
                                  <p:childTnLst>
                                    <p:set>
                                      <p:cBhvr>
                                        <p:cTn id="29" dur="1" fill="hold">
                                          <p:stCondLst>
                                            <p:cond delay="0"/>
                                          </p:stCondLst>
                                        </p:cTn>
                                        <p:tgtEl>
                                          <p:spTgt spid="3">
                                            <p:txEl>
                                              <p:pRg st="3" end="3"/>
                                            </p:txEl>
                                          </p:spTgt>
                                        </p:tgtEl>
                                        <p:attrNameLst>
                                          <p:attrName>style.visibility</p:attrName>
                                        </p:attrNameLst>
                                      </p:cBhvr>
                                      <p:to>
                                        <p:strVal val="visible"/>
                                      </p:to>
                                    </p:set>
                                    <p:anim calcmode="lin" valueType="num">
                                      <p:cBhvr additive="base">
                                        <p:cTn id="30"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1"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1" presetClass="entr" presetSubtype="1" fill="hold" nodeType="clickEffect">
                                  <p:stCondLst>
                                    <p:cond delay="0"/>
                                  </p:stCondLst>
                                  <p:childTnLst>
                                    <p:set>
                                      <p:cBhvr>
                                        <p:cTn id="35" dur="1" fill="hold">
                                          <p:stCondLst>
                                            <p:cond delay="0"/>
                                          </p:stCondLst>
                                        </p:cTn>
                                        <p:tgtEl>
                                          <p:spTgt spid="4"/>
                                        </p:tgtEl>
                                        <p:attrNameLst>
                                          <p:attrName>style.visibility</p:attrName>
                                        </p:attrNameLst>
                                      </p:cBhvr>
                                      <p:to>
                                        <p:strVal val="visible"/>
                                      </p:to>
                                    </p:set>
                                    <p:animEffect transition="in" filter="wheel(1)">
                                      <p:cBhvr>
                                        <p:cTn id="36" dur="2000"/>
                                        <p:tgtEl>
                                          <p:spTgt spid="4"/>
                                        </p:tgtEl>
                                      </p:cBhvr>
                                    </p:animEffect>
                                  </p:childTnLst>
                                </p:cTn>
                              </p:par>
                            </p:childTnLst>
                          </p:cTn>
                        </p:par>
                      </p:childTnLst>
                    </p:cTn>
                  </p:par>
                  <p:par>
                    <p:cTn id="37" fill="hold">
                      <p:stCondLst>
                        <p:cond delay="indefinite"/>
                      </p:stCondLst>
                      <p:childTnLst>
                        <p:par>
                          <p:cTn id="38" fill="hold">
                            <p:stCondLst>
                              <p:cond delay="0"/>
                            </p:stCondLst>
                            <p:childTnLst>
                              <p:par>
                                <p:cTn id="39" presetID="21" presetClass="entr" presetSubtype="1" fill="hold" nodeType="clickEffect">
                                  <p:stCondLst>
                                    <p:cond delay="0"/>
                                  </p:stCondLst>
                                  <p:childTnLst>
                                    <p:set>
                                      <p:cBhvr>
                                        <p:cTn id="40" dur="1" fill="hold">
                                          <p:stCondLst>
                                            <p:cond delay="0"/>
                                          </p:stCondLst>
                                        </p:cTn>
                                        <p:tgtEl>
                                          <p:spTgt spid="5"/>
                                        </p:tgtEl>
                                        <p:attrNameLst>
                                          <p:attrName>style.visibility</p:attrName>
                                        </p:attrNameLst>
                                      </p:cBhvr>
                                      <p:to>
                                        <p:strVal val="visible"/>
                                      </p:to>
                                    </p:set>
                                    <p:animEffect transition="in" filter="wheel(1)">
                                      <p:cBhvr>
                                        <p:cTn id="41"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9C0F562-2898-2949-93E0-59E796D8650D}"/>
              </a:ext>
            </a:extLst>
          </p:cNvPr>
          <p:cNvSpPr>
            <a:spLocks noGrp="1"/>
          </p:cNvSpPr>
          <p:nvPr>
            <p:ph type="title"/>
          </p:nvPr>
        </p:nvSpPr>
        <p:spPr>
          <a:xfrm>
            <a:off x="892838" y="85858"/>
            <a:ext cx="9905998" cy="544360"/>
          </a:xfrm>
        </p:spPr>
        <p:txBody>
          <a:bodyPr>
            <a:normAutofit/>
          </a:bodyPr>
          <a:lstStyle/>
          <a:p>
            <a:pPr algn="ctr"/>
            <a:r>
              <a:rPr lang="it-IT" sz="2400" dirty="0"/>
              <a:t>Oltre l’articolo</a:t>
            </a:r>
          </a:p>
        </p:txBody>
      </p:sp>
      <p:sp>
        <p:nvSpPr>
          <p:cNvPr id="3" name="Segnaposto contenuto 2">
            <a:extLst>
              <a:ext uri="{FF2B5EF4-FFF2-40B4-BE49-F238E27FC236}">
                <a16:creationId xmlns:a16="http://schemas.microsoft.com/office/drawing/2014/main" id="{4C7C8F32-2D93-604C-B1A1-5814B72CAE2F}"/>
              </a:ext>
            </a:extLst>
          </p:cNvPr>
          <p:cNvSpPr>
            <a:spLocks noGrp="1"/>
          </p:cNvSpPr>
          <p:nvPr>
            <p:ph idx="1"/>
          </p:nvPr>
        </p:nvSpPr>
        <p:spPr>
          <a:xfrm>
            <a:off x="981615" y="744516"/>
            <a:ext cx="11077853" cy="3098406"/>
          </a:xfrm>
        </p:spPr>
        <p:txBody>
          <a:bodyPr>
            <a:normAutofit lnSpcReduction="10000"/>
          </a:bodyPr>
          <a:lstStyle/>
          <a:p>
            <a:pPr marL="0" indent="0">
              <a:buNone/>
            </a:pPr>
            <a:r>
              <a:rPr lang="it-IT" sz="1600" dirty="0"/>
              <a:t>Il neurone artificiale, può essere schematizzato come un semplice bipolo elettrico… </a:t>
            </a:r>
          </a:p>
          <a:p>
            <a:pPr marL="0" indent="0">
              <a:buNone/>
            </a:pPr>
            <a:r>
              <a:rPr lang="it-IT" sz="1600" dirty="0"/>
              <a:t>Noi sappiamo che un bipolo elettrico può essere collegato al esterno attraverso due terminali…</a:t>
            </a:r>
          </a:p>
          <a:p>
            <a:pPr marL="0" indent="0">
              <a:buNone/>
            </a:pPr>
            <a:r>
              <a:rPr lang="it-IT" sz="1600" dirty="0"/>
              <a:t>La corrente esterna può essere vista come uno spostamento di elettroni, ioni nel modello biologico, tra un neurone al altro.</a:t>
            </a:r>
          </a:p>
          <a:p>
            <a:pPr marL="0" indent="0">
              <a:buNone/>
            </a:pPr>
            <a:r>
              <a:rPr lang="it-IT" sz="1600" dirty="0"/>
              <a:t>… Allora perché non provare ad assegnare valori alla corrente per vedere come risponde il neurone?</a:t>
            </a:r>
          </a:p>
          <a:p>
            <a:pPr marL="0" indent="0">
              <a:buNone/>
            </a:pPr>
            <a:r>
              <a:rPr lang="it-IT" sz="1600" dirty="0"/>
              <a:t>Potrebbe essere un metodo efficace per iniziare a studiare fenomeni realistici di generazione delle </a:t>
            </a:r>
            <a:r>
              <a:rPr lang="it-IT" sz="1600" dirty="0" err="1"/>
              <a:t>SpikeBurst</a:t>
            </a:r>
            <a:r>
              <a:rPr lang="it-IT" sz="1600" dirty="0"/>
              <a:t>!</a:t>
            </a:r>
          </a:p>
          <a:p>
            <a:pPr marL="0" indent="0">
              <a:buNone/>
            </a:pPr>
            <a:endParaRPr lang="it-IT" sz="1600" dirty="0"/>
          </a:p>
          <a:p>
            <a:pPr marL="0" indent="0">
              <a:buNone/>
            </a:pPr>
            <a:r>
              <a:rPr lang="it-IT" sz="1600" dirty="0"/>
              <a:t>Lavorando e provando diversi valori di corrente esterna, questo è il risultato, affine a quello del Professor Deng ma ottenuto mediante una stimolazione del neurone artificiale attraverso corrente corrente esterna:</a:t>
            </a:r>
          </a:p>
        </p:txBody>
      </p:sp>
      <p:pic>
        <p:nvPicPr>
          <p:cNvPr id="4" name="Immagine 3">
            <a:extLst>
              <a:ext uri="{FF2B5EF4-FFF2-40B4-BE49-F238E27FC236}">
                <a16:creationId xmlns:a16="http://schemas.microsoft.com/office/drawing/2014/main" id="{8DB64EC6-F846-4E04-AF33-E467CB56F745}"/>
              </a:ext>
            </a:extLst>
          </p:cNvPr>
          <p:cNvPicPr>
            <a:picLocks noChangeAspect="1"/>
          </p:cNvPicPr>
          <p:nvPr/>
        </p:nvPicPr>
        <p:blipFill>
          <a:blip r:embed="rId2"/>
          <a:stretch>
            <a:fillRect/>
          </a:stretch>
        </p:blipFill>
        <p:spPr>
          <a:xfrm>
            <a:off x="3929413" y="3655380"/>
            <a:ext cx="3832847" cy="3007311"/>
          </a:xfrm>
          <a:prstGeom prst="rect">
            <a:avLst/>
          </a:prstGeom>
        </p:spPr>
      </p:pic>
      <p:sp>
        <p:nvSpPr>
          <p:cNvPr id="6" name="CasellaDiTesto 5">
            <a:extLst>
              <a:ext uri="{FF2B5EF4-FFF2-40B4-BE49-F238E27FC236}">
                <a16:creationId xmlns:a16="http://schemas.microsoft.com/office/drawing/2014/main" id="{F650F5DB-3F4B-4EE7-85C1-04737453068A}"/>
              </a:ext>
            </a:extLst>
          </p:cNvPr>
          <p:cNvSpPr txBox="1"/>
          <p:nvPr/>
        </p:nvSpPr>
        <p:spPr>
          <a:xfrm>
            <a:off x="7762260" y="6273282"/>
            <a:ext cx="2068497" cy="276999"/>
          </a:xfrm>
          <a:prstGeom prst="rect">
            <a:avLst/>
          </a:prstGeom>
          <a:noFill/>
        </p:spPr>
        <p:txBody>
          <a:bodyPr wrap="square" rtlCol="0">
            <a:spAutoFit/>
          </a:bodyPr>
          <a:lstStyle/>
          <a:p>
            <a:r>
              <a:rPr lang="it-IT" sz="1200" dirty="0"/>
              <a:t>Metodo di </a:t>
            </a:r>
            <a:r>
              <a:rPr lang="it-IT" sz="1200" dirty="0" err="1"/>
              <a:t>Heun</a:t>
            </a:r>
            <a:endParaRPr lang="it-IT" sz="1200" dirty="0"/>
          </a:p>
        </p:txBody>
      </p:sp>
    </p:spTree>
    <p:extLst>
      <p:ext uri="{BB962C8B-B14F-4D97-AF65-F5344CB8AC3E}">
        <p14:creationId xmlns:p14="http://schemas.microsoft.com/office/powerpoint/2010/main" val="15651211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anim calcmode="lin" valueType="num">
                                      <p:cBhvr additive="base">
                                        <p:cTn id="3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2" end="2"/>
                                            </p:txEl>
                                          </p:spTgt>
                                        </p:tgtEl>
                                        <p:attrNameLst>
                                          <p:attrName>style.visibility</p:attrName>
                                        </p:attrNameLst>
                                      </p:cBhvr>
                                      <p:to>
                                        <p:strVal val="visible"/>
                                      </p:to>
                                    </p:set>
                                    <p:anim calcmode="lin" valueType="num">
                                      <p:cBhvr additive="base">
                                        <p:cTn id="3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3" end="3"/>
                                            </p:txEl>
                                          </p:spTgt>
                                        </p:tgtEl>
                                        <p:attrNameLst>
                                          <p:attrName>style.visibility</p:attrName>
                                        </p:attrNameLst>
                                      </p:cBhvr>
                                      <p:to>
                                        <p:strVal val="visible"/>
                                      </p:to>
                                    </p:set>
                                    <p:anim calcmode="lin" valueType="num">
                                      <p:cBhvr additive="base">
                                        <p:cTn id="43"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4" end="4"/>
                                            </p:txEl>
                                          </p:spTgt>
                                        </p:tgtEl>
                                        <p:attrNameLst>
                                          <p:attrName>style.visibility</p:attrName>
                                        </p:attrNameLst>
                                      </p:cBhvr>
                                      <p:to>
                                        <p:strVal val="visible"/>
                                      </p:to>
                                    </p:set>
                                    <p:anim calcmode="lin" valueType="num">
                                      <p:cBhvr additive="base">
                                        <p:cTn id="4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6" end="6"/>
                                            </p:txEl>
                                          </p:spTgt>
                                        </p:tgtEl>
                                        <p:attrNameLst>
                                          <p:attrName>style.visibility</p:attrName>
                                        </p:attrNameLst>
                                      </p:cBhvr>
                                      <p:to>
                                        <p:strVal val="visible"/>
                                      </p:to>
                                    </p:set>
                                    <p:anim calcmode="lin" valueType="num">
                                      <p:cBhvr additive="base">
                                        <p:cTn id="55"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30" presetClass="entr" presetSubtype="0" fill="hold" nodeType="clickEffect">
                                  <p:stCondLst>
                                    <p:cond delay="0"/>
                                  </p:stCondLst>
                                  <p:childTnLst>
                                    <p:set>
                                      <p:cBhvr>
                                        <p:cTn id="60" dur="1" fill="hold">
                                          <p:stCondLst>
                                            <p:cond delay="0"/>
                                          </p:stCondLst>
                                        </p:cTn>
                                        <p:tgtEl>
                                          <p:spTgt spid="4"/>
                                        </p:tgtEl>
                                        <p:attrNameLst>
                                          <p:attrName>style.visibility</p:attrName>
                                        </p:attrNameLst>
                                      </p:cBhvr>
                                      <p:to>
                                        <p:strVal val="visible"/>
                                      </p:to>
                                    </p:set>
                                    <p:animEffect transition="in" filter="fade">
                                      <p:cBhvr>
                                        <p:cTn id="61" dur="800" decel="100000"/>
                                        <p:tgtEl>
                                          <p:spTgt spid="4"/>
                                        </p:tgtEl>
                                      </p:cBhvr>
                                    </p:animEffect>
                                    <p:anim calcmode="lin" valueType="num">
                                      <p:cBhvr>
                                        <p:cTn id="62" dur="800" decel="100000" fill="hold"/>
                                        <p:tgtEl>
                                          <p:spTgt spid="4"/>
                                        </p:tgtEl>
                                        <p:attrNameLst>
                                          <p:attrName>style.rotation</p:attrName>
                                        </p:attrNameLst>
                                      </p:cBhvr>
                                      <p:tavLst>
                                        <p:tav tm="0">
                                          <p:val>
                                            <p:fltVal val="-90"/>
                                          </p:val>
                                        </p:tav>
                                        <p:tav tm="100000">
                                          <p:val>
                                            <p:fltVal val="0"/>
                                          </p:val>
                                        </p:tav>
                                      </p:tavLst>
                                    </p:anim>
                                    <p:anim calcmode="lin" valueType="num">
                                      <p:cBhvr>
                                        <p:cTn id="63" dur="800" decel="100000" fill="hold"/>
                                        <p:tgtEl>
                                          <p:spTgt spid="4"/>
                                        </p:tgtEl>
                                        <p:attrNameLst>
                                          <p:attrName>ppt_x</p:attrName>
                                        </p:attrNameLst>
                                      </p:cBhvr>
                                      <p:tavLst>
                                        <p:tav tm="0">
                                          <p:val>
                                            <p:strVal val="#ppt_x+0.4"/>
                                          </p:val>
                                        </p:tav>
                                        <p:tav tm="100000">
                                          <p:val>
                                            <p:strVal val="#ppt_x-0.05"/>
                                          </p:val>
                                        </p:tav>
                                      </p:tavLst>
                                    </p:anim>
                                    <p:anim calcmode="lin" valueType="num">
                                      <p:cBhvr>
                                        <p:cTn id="64" dur="800" decel="100000" fill="hold"/>
                                        <p:tgtEl>
                                          <p:spTgt spid="4"/>
                                        </p:tgtEl>
                                        <p:attrNameLst>
                                          <p:attrName>ppt_y</p:attrName>
                                        </p:attrNameLst>
                                      </p:cBhvr>
                                      <p:tavLst>
                                        <p:tav tm="0">
                                          <p:val>
                                            <p:strVal val="#ppt_y-0.4"/>
                                          </p:val>
                                        </p:tav>
                                        <p:tav tm="100000">
                                          <p:val>
                                            <p:strVal val="#ppt_y+0.1"/>
                                          </p:val>
                                        </p:tav>
                                      </p:tavLst>
                                    </p:anim>
                                    <p:anim calcmode="lin" valueType="num">
                                      <p:cBhvr>
                                        <p:cTn id="65" dur="200" accel="100000" fill="hold">
                                          <p:stCondLst>
                                            <p:cond delay="800"/>
                                          </p:stCondLst>
                                        </p:cTn>
                                        <p:tgtEl>
                                          <p:spTgt spid="4"/>
                                        </p:tgtEl>
                                        <p:attrNameLst>
                                          <p:attrName>ppt_x</p:attrName>
                                        </p:attrNameLst>
                                      </p:cBhvr>
                                      <p:tavLst>
                                        <p:tav tm="0">
                                          <p:val>
                                            <p:strVal val="#ppt_x-0.05"/>
                                          </p:val>
                                        </p:tav>
                                        <p:tav tm="100000">
                                          <p:val>
                                            <p:strVal val="#ppt_x"/>
                                          </p:val>
                                        </p:tav>
                                      </p:tavLst>
                                    </p:anim>
                                    <p:anim calcmode="lin" valueType="num">
                                      <p:cBhvr>
                                        <p:cTn id="66" dur="200" accel="100000" fill="hold">
                                          <p:stCondLst>
                                            <p:cond delay="800"/>
                                          </p:stCondLst>
                                        </p:cTn>
                                        <p:tgtEl>
                                          <p:spTgt spid="4"/>
                                        </p:tgtEl>
                                        <p:attrNameLst>
                                          <p:attrName>ppt_y</p:attrName>
                                        </p:attrNameLst>
                                      </p:cBhvr>
                                      <p:tavLst>
                                        <p:tav tm="0">
                                          <p:val>
                                            <p:strVal val="#ppt_y+0.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2" presetClass="entr" presetSubtype="4" fill="hold" grpId="0" nodeType="clickEffect">
                                  <p:stCondLst>
                                    <p:cond delay="0"/>
                                  </p:stCondLst>
                                  <p:childTnLst>
                                    <p:set>
                                      <p:cBhvr>
                                        <p:cTn id="70" dur="1" fill="hold">
                                          <p:stCondLst>
                                            <p:cond delay="0"/>
                                          </p:stCondLst>
                                        </p:cTn>
                                        <p:tgtEl>
                                          <p:spTgt spid="6"/>
                                        </p:tgtEl>
                                        <p:attrNameLst>
                                          <p:attrName>style.visibility</p:attrName>
                                        </p:attrNameLst>
                                      </p:cBhvr>
                                      <p:to>
                                        <p:strVal val="visible"/>
                                      </p:to>
                                    </p:set>
                                    <p:anim calcmode="lin" valueType="num">
                                      <p:cBhvr additive="base">
                                        <p:cTn id="71" dur="500" fill="hold"/>
                                        <p:tgtEl>
                                          <p:spTgt spid="6"/>
                                        </p:tgtEl>
                                        <p:attrNameLst>
                                          <p:attrName>ppt_x</p:attrName>
                                        </p:attrNameLst>
                                      </p:cBhvr>
                                      <p:tavLst>
                                        <p:tav tm="0">
                                          <p:val>
                                            <p:strVal val="#ppt_x"/>
                                          </p:val>
                                        </p:tav>
                                        <p:tav tm="100000">
                                          <p:val>
                                            <p:strVal val="#ppt_x"/>
                                          </p:val>
                                        </p:tav>
                                      </p:tavLst>
                                    </p:anim>
                                    <p:anim calcmode="lin" valueType="num">
                                      <p:cBhvr additive="base">
                                        <p:cTn id="72"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9C0F562-2898-2949-93E0-59E796D8650D}"/>
              </a:ext>
            </a:extLst>
          </p:cNvPr>
          <p:cNvSpPr>
            <a:spLocks noGrp="1"/>
          </p:cNvSpPr>
          <p:nvPr>
            <p:ph type="title"/>
          </p:nvPr>
        </p:nvSpPr>
        <p:spPr>
          <a:xfrm>
            <a:off x="892838" y="680661"/>
            <a:ext cx="9905998" cy="544360"/>
          </a:xfrm>
        </p:spPr>
        <p:txBody>
          <a:bodyPr>
            <a:normAutofit/>
          </a:bodyPr>
          <a:lstStyle/>
          <a:p>
            <a:pPr algn="ctr"/>
            <a:r>
              <a:rPr lang="it-IT" sz="2400" dirty="0"/>
              <a:t>POSSIBILI SVILUPPI</a:t>
            </a:r>
          </a:p>
        </p:txBody>
      </p:sp>
      <p:sp>
        <p:nvSpPr>
          <p:cNvPr id="3" name="Segnaposto contenuto 2">
            <a:extLst>
              <a:ext uri="{FF2B5EF4-FFF2-40B4-BE49-F238E27FC236}">
                <a16:creationId xmlns:a16="http://schemas.microsoft.com/office/drawing/2014/main" id="{4C7C8F32-2D93-604C-B1A1-5814B72CAE2F}"/>
              </a:ext>
            </a:extLst>
          </p:cNvPr>
          <p:cNvSpPr>
            <a:spLocks noGrp="1"/>
          </p:cNvSpPr>
          <p:nvPr>
            <p:ph idx="1"/>
          </p:nvPr>
        </p:nvSpPr>
        <p:spPr>
          <a:xfrm>
            <a:off x="960267" y="2024010"/>
            <a:ext cx="10271465" cy="2592378"/>
          </a:xfrm>
        </p:spPr>
        <p:txBody>
          <a:bodyPr>
            <a:normAutofit/>
          </a:bodyPr>
          <a:lstStyle/>
          <a:p>
            <a:pPr marL="0" indent="0">
              <a:buNone/>
            </a:pPr>
            <a:r>
              <a:rPr lang="it-IT" sz="1600" dirty="0"/>
              <a:t>Questo modello è valido dal punto di vista teorico, ma creare un implementazione fisica e funzionante risulterebbe molto difficile per via dei componenti di cui il circuito è composto, ma la situazione potrebbe essere risolta considerando:</a:t>
            </a:r>
          </a:p>
          <a:p>
            <a:pPr marL="0" indent="0">
              <a:buNone/>
            </a:pPr>
            <a:endParaRPr lang="it-IT" sz="1600" dirty="0"/>
          </a:p>
          <a:p>
            <a:pPr marL="342900" indent="-342900">
              <a:buAutoNum type="arabicParenR"/>
            </a:pPr>
            <a:r>
              <a:rPr lang="it-IT" sz="1600" dirty="0"/>
              <a:t>Gli induttori monodirezionali della pompa ionia come una serie di diodi e induttori</a:t>
            </a:r>
          </a:p>
          <a:p>
            <a:pPr marL="342900" indent="-342900">
              <a:buAutoNum type="arabicParenR"/>
            </a:pPr>
            <a:r>
              <a:rPr lang="it-IT" sz="1600" dirty="0"/>
              <a:t>La serie o il parallelo dei resistori e dei diffusori, come un componente energicamente passivo e fisicamente realizzabile attraverso un memristore o diodo di </a:t>
            </a:r>
            <a:r>
              <a:rPr lang="it-IT" sz="1600" dirty="0" err="1"/>
              <a:t>Esaki</a:t>
            </a:r>
            <a:r>
              <a:rPr lang="it-IT" sz="1600" dirty="0"/>
              <a:t>. </a:t>
            </a:r>
          </a:p>
        </p:txBody>
      </p:sp>
    </p:spTree>
    <p:extLst>
      <p:ext uri="{BB962C8B-B14F-4D97-AF65-F5344CB8AC3E}">
        <p14:creationId xmlns:p14="http://schemas.microsoft.com/office/powerpoint/2010/main" val="2059409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80">
                                          <p:stCondLst>
                                            <p:cond delay="0"/>
                                          </p:stCondLst>
                                        </p:cTn>
                                        <p:tgtEl>
                                          <p:spTgt spid="2"/>
                                        </p:tgtEl>
                                      </p:cBhvr>
                                    </p:animEffect>
                                    <p:anim calcmode="lin" valueType="num">
                                      <p:cBhvr>
                                        <p:cTn id="8" dur="1822" tmFilter="0,0; 0.14,0.36; 0.43,0.73; 0.71,0.91; 1.0,1.0">
                                          <p:stCondLst>
                                            <p:cond delay="0"/>
                                          </p:stCondLst>
                                        </p:cTn>
                                        <p:tgtEl>
                                          <p:spTgt spid="2"/>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2"/>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2"/>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2"/>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2"/>
                                        </p:tgtEl>
                                        <p:attrNameLst>
                                          <p:attrName>ppt_y</p:attrName>
                                        </p:attrNameLst>
                                      </p:cBhvr>
                                      <p:tavLst>
                                        <p:tav tm="0" fmla="#ppt_y-sin(pi*$)/81">
                                          <p:val>
                                            <p:fltVal val="0"/>
                                          </p:val>
                                        </p:tav>
                                        <p:tav tm="100000">
                                          <p:val>
                                            <p:fltVal val="1"/>
                                          </p:val>
                                        </p:tav>
                                      </p:tavLst>
                                    </p:anim>
                                    <p:animScale>
                                      <p:cBhvr>
                                        <p:cTn id="13" dur="26">
                                          <p:stCondLst>
                                            <p:cond delay="650"/>
                                          </p:stCondLst>
                                        </p:cTn>
                                        <p:tgtEl>
                                          <p:spTgt spid="2"/>
                                        </p:tgtEl>
                                      </p:cBhvr>
                                      <p:to x="100000" y="60000"/>
                                    </p:animScale>
                                    <p:animScale>
                                      <p:cBhvr>
                                        <p:cTn id="14" dur="166" decel="50000">
                                          <p:stCondLst>
                                            <p:cond delay="676"/>
                                          </p:stCondLst>
                                        </p:cTn>
                                        <p:tgtEl>
                                          <p:spTgt spid="2"/>
                                        </p:tgtEl>
                                      </p:cBhvr>
                                      <p:to x="100000" y="100000"/>
                                    </p:animScale>
                                    <p:animScale>
                                      <p:cBhvr>
                                        <p:cTn id="15" dur="26">
                                          <p:stCondLst>
                                            <p:cond delay="1312"/>
                                          </p:stCondLst>
                                        </p:cTn>
                                        <p:tgtEl>
                                          <p:spTgt spid="2"/>
                                        </p:tgtEl>
                                      </p:cBhvr>
                                      <p:to x="100000" y="80000"/>
                                    </p:animScale>
                                    <p:animScale>
                                      <p:cBhvr>
                                        <p:cTn id="16" dur="166" decel="50000">
                                          <p:stCondLst>
                                            <p:cond delay="1338"/>
                                          </p:stCondLst>
                                        </p:cTn>
                                        <p:tgtEl>
                                          <p:spTgt spid="2"/>
                                        </p:tgtEl>
                                      </p:cBhvr>
                                      <p:to x="100000" y="100000"/>
                                    </p:animScale>
                                    <p:animScale>
                                      <p:cBhvr>
                                        <p:cTn id="17" dur="26">
                                          <p:stCondLst>
                                            <p:cond delay="1642"/>
                                          </p:stCondLst>
                                        </p:cTn>
                                        <p:tgtEl>
                                          <p:spTgt spid="2"/>
                                        </p:tgtEl>
                                      </p:cBhvr>
                                      <p:to x="100000" y="90000"/>
                                    </p:animScale>
                                    <p:animScale>
                                      <p:cBhvr>
                                        <p:cTn id="18" dur="166" decel="50000">
                                          <p:stCondLst>
                                            <p:cond delay="1668"/>
                                          </p:stCondLst>
                                        </p:cTn>
                                        <p:tgtEl>
                                          <p:spTgt spid="2"/>
                                        </p:tgtEl>
                                      </p:cBhvr>
                                      <p:to x="100000" y="100000"/>
                                    </p:animScale>
                                    <p:animScale>
                                      <p:cBhvr>
                                        <p:cTn id="19" dur="26">
                                          <p:stCondLst>
                                            <p:cond delay="1808"/>
                                          </p:stCondLst>
                                        </p:cTn>
                                        <p:tgtEl>
                                          <p:spTgt spid="2"/>
                                        </p:tgtEl>
                                      </p:cBhvr>
                                      <p:to x="100000" y="95000"/>
                                    </p:animScale>
                                    <p:animScale>
                                      <p:cBhvr>
                                        <p:cTn id="20" dur="166" decel="50000">
                                          <p:stCondLst>
                                            <p:cond delay="1834"/>
                                          </p:stCondLst>
                                        </p:cTn>
                                        <p:tgtEl>
                                          <p:spTgt spid="2"/>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0" end="0"/>
                                            </p:txEl>
                                          </p:spTgt>
                                        </p:tgtEl>
                                        <p:attrNameLst>
                                          <p:attrName>style.visibility</p:attrName>
                                        </p:attrNameLst>
                                      </p:cBhvr>
                                      <p:to>
                                        <p:strVal val="visible"/>
                                      </p:to>
                                    </p:set>
                                    <p:anim calcmode="lin" valueType="num">
                                      <p:cBhvr additive="base">
                                        <p:cTn id="2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 calcmode="lin" valueType="num">
                                      <p:cBhvr additive="base">
                                        <p:cTn id="31"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3" end="3"/>
                                            </p:txEl>
                                          </p:spTgt>
                                        </p:tgtEl>
                                        <p:attrNameLst>
                                          <p:attrName>style.visibility</p:attrName>
                                        </p:attrNameLst>
                                      </p:cBhvr>
                                      <p:to>
                                        <p:strVal val="visible"/>
                                      </p:to>
                                    </p:set>
                                    <p:anim calcmode="lin" valueType="num">
                                      <p:cBhvr additive="base">
                                        <p:cTn id="37"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9C0F562-2898-2949-93E0-59E796D8650D}"/>
              </a:ext>
            </a:extLst>
          </p:cNvPr>
          <p:cNvSpPr>
            <a:spLocks noGrp="1"/>
          </p:cNvSpPr>
          <p:nvPr>
            <p:ph type="title"/>
          </p:nvPr>
        </p:nvSpPr>
        <p:spPr>
          <a:xfrm>
            <a:off x="821817" y="627396"/>
            <a:ext cx="9905998" cy="544360"/>
          </a:xfrm>
        </p:spPr>
        <p:txBody>
          <a:bodyPr>
            <a:normAutofit/>
          </a:bodyPr>
          <a:lstStyle/>
          <a:p>
            <a:pPr algn="ctr"/>
            <a:r>
              <a:rPr lang="it-IT" sz="2400" dirty="0"/>
              <a:t>RINGRAZIAMENTI</a:t>
            </a:r>
          </a:p>
        </p:txBody>
      </p:sp>
      <p:sp>
        <p:nvSpPr>
          <p:cNvPr id="3" name="Segnaposto contenuto 2">
            <a:extLst>
              <a:ext uri="{FF2B5EF4-FFF2-40B4-BE49-F238E27FC236}">
                <a16:creationId xmlns:a16="http://schemas.microsoft.com/office/drawing/2014/main" id="{4C7C8F32-2D93-604C-B1A1-5814B72CAE2F}"/>
              </a:ext>
            </a:extLst>
          </p:cNvPr>
          <p:cNvSpPr>
            <a:spLocks noGrp="1"/>
          </p:cNvSpPr>
          <p:nvPr>
            <p:ph idx="1"/>
          </p:nvPr>
        </p:nvSpPr>
        <p:spPr>
          <a:xfrm>
            <a:off x="1036675" y="1952989"/>
            <a:ext cx="10344498" cy="2690032"/>
          </a:xfrm>
        </p:spPr>
        <p:txBody>
          <a:bodyPr>
            <a:normAutofit fontScale="92500" lnSpcReduction="10000"/>
          </a:bodyPr>
          <a:lstStyle/>
          <a:p>
            <a:pPr marL="0" indent="0">
              <a:buNone/>
            </a:pPr>
            <a:r>
              <a:rPr lang="it-IT" sz="1600" dirty="0"/>
              <a:t>Ringraziamo il prof. Simone Fiori del Università Politecnica delle Marche per averci dato la possibilità di studiare ed analizzare un concetto che sarà la base per un nuovo futuro in ambito scientifico e tecnologico e per averci ascoltato ed aiutato a implementare questo semplice modello di neurone artificiale.</a:t>
            </a:r>
          </a:p>
          <a:p>
            <a:pPr marL="0" indent="0">
              <a:buNone/>
            </a:pPr>
            <a:endParaRPr lang="it-IT" sz="1600" dirty="0"/>
          </a:p>
          <a:p>
            <a:pPr marL="0" indent="0">
              <a:buNone/>
            </a:pPr>
            <a:r>
              <a:rPr lang="it-IT" sz="1600" dirty="0"/>
              <a:t>Ringraziamo il prof Deng del università del Nebraska per aver condiviso il suo materiale con noi e per averci fornito alcune risposte a specifici comportamenti del suo modello di neurone artificiale.</a:t>
            </a:r>
          </a:p>
          <a:p>
            <a:pPr marL="0" indent="0">
              <a:buNone/>
            </a:pPr>
            <a:endParaRPr lang="it-IT" sz="1600" dirty="0"/>
          </a:p>
          <a:p>
            <a:pPr marL="0" indent="0">
              <a:buNone/>
            </a:pPr>
            <a:r>
              <a:rPr lang="it-IT" sz="1600" dirty="0"/>
              <a:t>Riferimenti: B. Deng, </a:t>
            </a:r>
            <a:r>
              <a:rPr lang="it-IT" sz="1600" dirty="0" err="1"/>
              <a:t>Conceptual</a:t>
            </a:r>
            <a:r>
              <a:rPr lang="it-IT" sz="1600" dirty="0"/>
              <a:t> </a:t>
            </a:r>
            <a:r>
              <a:rPr lang="it-IT" sz="1600" dirty="0" err="1"/>
              <a:t>circuit</a:t>
            </a:r>
            <a:r>
              <a:rPr lang="it-IT" sz="1600" dirty="0"/>
              <a:t> </a:t>
            </a:r>
            <a:r>
              <a:rPr lang="it-IT" sz="1600" dirty="0" err="1"/>
              <a:t>models</a:t>
            </a:r>
            <a:r>
              <a:rPr lang="it-IT" sz="1600" dirty="0"/>
              <a:t> of </a:t>
            </a:r>
            <a:r>
              <a:rPr lang="it-IT" sz="1600" dirty="0" err="1"/>
              <a:t>neurons</a:t>
            </a:r>
            <a:r>
              <a:rPr lang="it-IT" sz="1600" dirty="0"/>
              <a:t>, Journal of Integrative </a:t>
            </a:r>
            <a:r>
              <a:rPr lang="it-IT" sz="1600" dirty="0" err="1"/>
              <a:t>Neuroscience</a:t>
            </a:r>
            <a:r>
              <a:rPr lang="it-IT" sz="1600" dirty="0"/>
              <a:t>, 8(2009), pp.255–297. (</a:t>
            </a:r>
            <a:r>
              <a:rPr lang="it-IT" sz="1600" dirty="0">
                <a:hlinkClick r:id="rId2"/>
              </a:rPr>
              <a:t>link</a:t>
            </a:r>
            <a:r>
              <a:rPr lang="it-IT" sz="1600" dirty="0"/>
              <a:t>)</a:t>
            </a:r>
          </a:p>
        </p:txBody>
      </p:sp>
    </p:spTree>
    <p:extLst>
      <p:ext uri="{BB962C8B-B14F-4D97-AF65-F5344CB8AC3E}">
        <p14:creationId xmlns:p14="http://schemas.microsoft.com/office/powerpoint/2010/main" val="6031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 calcmode="lin" valueType="num">
                                      <p:cBhvr additive="base">
                                        <p:cTn id="12"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anim calcmode="lin" valueType="num">
                                      <p:cBhvr additive="base">
                                        <p:cTn id="18"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anim calcmode="lin" valueType="num">
                                      <p:cBhvr additive="base">
                                        <p:cTn id="24"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Office_41967144_TF45165253" id="{8AA93C96-D5CB-4393-859C-8C3B1E897495}" vid="{C8B0B965-D82E-487F-9A2C-5CBAF2A8B210}"/>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Modello Circuito</Template>
  <TotalTime>264</TotalTime>
  <Words>774</Words>
  <Application>Microsoft Macintosh PowerPoint</Application>
  <PresentationFormat>Widescreen</PresentationFormat>
  <Paragraphs>52</Paragraphs>
  <Slides>8</Slides>
  <Notes>1</Notes>
  <HiddenSlides>0</HiddenSlides>
  <MMClips>0</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8</vt:i4>
      </vt:variant>
    </vt:vector>
  </HeadingPairs>
  <TitlesOfParts>
    <vt:vector size="13" baseType="lpstr">
      <vt:lpstr>Arial</vt:lpstr>
      <vt:lpstr>Calibri</vt:lpstr>
      <vt:lpstr>Cambria Math</vt:lpstr>
      <vt:lpstr>Tw Cen MT</vt:lpstr>
      <vt:lpstr>Circuito</vt:lpstr>
      <vt:lpstr>Neurone artificiale</vt:lpstr>
      <vt:lpstr>Il modello biologico degli scambi ionici sulla membrana di un neurone può essere rappresentato mediante un modello matematico compatibile con le leggi di KircHhoff </vt:lpstr>
      <vt:lpstr>modello dei canali passivi</vt:lpstr>
      <vt:lpstr>modello completo con pompa ionica</vt:lpstr>
      <vt:lpstr>Simulazione</vt:lpstr>
      <vt:lpstr>Oltre l’articolo</vt:lpstr>
      <vt:lpstr>POSSIBILI SVILUPPI</vt:lpstr>
      <vt:lpstr>RINGRAZIAMENTI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Neurone artificiale</dc:title>
  <dc:creator>Luca Bellante</dc:creator>
  <cp:lastModifiedBy>GIAMPIERI ANDREA</cp:lastModifiedBy>
  <cp:revision>14</cp:revision>
  <dcterms:created xsi:type="dcterms:W3CDTF">2022-02-25T15:38:46Z</dcterms:created>
  <dcterms:modified xsi:type="dcterms:W3CDTF">2022-02-26T16:07:58Z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